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7" r:id="rId4"/>
    <p:sldId id="268" r:id="rId5"/>
    <p:sldId id="269" r:id="rId6"/>
    <p:sldId id="270" r:id="rId7"/>
    <p:sldId id="271" r:id="rId8"/>
    <p:sldId id="272" r:id="rId9"/>
    <p:sldId id="273" r:id="rId10"/>
    <p:sldId id="265" r:id="rId11"/>
    <p:sldId id="274" r:id="rId12"/>
    <p:sldId id="258" r:id="rId13"/>
    <p:sldId id="275" r:id="rId14"/>
    <p:sldId id="276" r:id="rId15"/>
    <p:sldId id="278" r:id="rId16"/>
    <p:sldId id="279" r:id="rId17"/>
    <p:sldId id="261" r:id="rId18"/>
    <p:sldId id="260" r:id="rId19"/>
    <p:sldId id="280" r:id="rId20"/>
    <p:sldId id="281" r:id="rId21"/>
    <p:sldId id="282" r:id="rId22"/>
    <p:sldId id="263" r:id="rId23"/>
    <p:sldId id="284" r:id="rId24"/>
    <p:sldId id="294" r:id="rId25"/>
    <p:sldId id="262" r:id="rId26"/>
    <p:sldId id="285" r:id="rId27"/>
    <p:sldId id="286" r:id="rId28"/>
    <p:sldId id="295" r:id="rId29"/>
    <p:sldId id="283" r:id="rId30"/>
    <p:sldId id="287" r:id="rId31"/>
    <p:sldId id="301" r:id="rId32"/>
    <p:sldId id="288" r:id="rId33"/>
    <p:sldId id="291" r:id="rId34"/>
    <p:sldId id="289" r:id="rId35"/>
    <p:sldId id="290" r:id="rId36"/>
    <p:sldId id="292" r:id="rId37"/>
    <p:sldId id="297" r:id="rId38"/>
    <p:sldId id="299" r:id="rId39"/>
    <p:sldId id="296" r:id="rId40"/>
    <p:sldId id="300" r:id="rId41"/>
    <p:sldId id="298" r:id="rId4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9574E78-7F98-424E-9211-AADAED9F5088}" type="datetimeFigureOut">
              <a:rPr lang="en-US"/>
              <a:pPr>
                <a:defRPr/>
              </a:pPr>
              <a:t>9/27/2011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8436207-0673-4BBB-AF50-A376CC10A00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0AE446D-5051-478A-8CC1-A1B084A9093B}" type="datetimeFigureOut">
              <a:rPr lang="en-US"/>
              <a:pPr>
                <a:defRPr/>
              </a:pPr>
              <a:t>9/27/2011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126D66-6758-4B16-BEAB-C5770769C83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C1F18AF-9495-4295-808D-3DA75742257E}" type="datetimeFigureOut">
              <a:rPr lang="en-US"/>
              <a:pPr>
                <a:defRPr/>
              </a:pPr>
              <a:t>9/27/2011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A47AFE-4E56-47BD-90B9-7DAE345E395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190AED4-FADF-4EA8-BC93-C3B1B045436F}" type="datetimeFigureOut">
              <a:rPr lang="en-US"/>
              <a:pPr>
                <a:defRPr/>
              </a:pPr>
              <a:t>9/27/2011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243A6A7-78DC-49D5-92FE-FEFCC61B3F1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F421D70-08C4-411B-9A00-EDAF864EAE09}" type="datetimeFigureOut">
              <a:rPr lang="en-US"/>
              <a:pPr>
                <a:defRPr/>
              </a:pPr>
              <a:t>9/27/2011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6BA1468-1441-48B2-9482-E4821DFB645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3704F71-D2E8-4944-AA77-6D579F720741}" type="datetimeFigureOut">
              <a:rPr lang="en-US"/>
              <a:pPr>
                <a:defRPr/>
              </a:pPr>
              <a:t>9/27/2011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1D1F8F6-99B5-43F3-94EA-25FEF98D43A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3F77C9F-DCD6-45E5-8799-CE2EFC727932}" type="datetimeFigureOut">
              <a:rPr lang="en-US"/>
              <a:pPr>
                <a:defRPr/>
              </a:pPr>
              <a:t>9/27/2011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04FF338-0C47-4135-98A2-90A820BD149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87736C2-88C0-43D9-B210-FD991DA6A3E9}" type="datetimeFigureOut">
              <a:rPr lang="en-US"/>
              <a:pPr>
                <a:defRPr/>
              </a:pPr>
              <a:t>9/27/2011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8BD5173-C94E-4DE4-B305-D29E7C8E7D7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5927D43-A801-41B3-B1CD-B3428E68D435}" type="datetimeFigureOut">
              <a:rPr lang="en-US"/>
              <a:pPr>
                <a:defRPr/>
              </a:pPr>
              <a:t>9/27/2011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85D14A2-A7A7-415A-93D2-E9C57283A9E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9F69E18-A125-4687-8052-C4FF58271019}" type="datetimeFigureOut">
              <a:rPr lang="en-US"/>
              <a:pPr>
                <a:defRPr/>
              </a:pPr>
              <a:t>9/27/2011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C052C6C-1B40-49E6-A7FD-753BE6CB518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1D0358E-3E56-42F1-8046-8C7A08E2760F}" type="datetimeFigureOut">
              <a:rPr lang="en-US"/>
              <a:pPr>
                <a:defRPr/>
              </a:pPr>
              <a:t>9/27/2011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E826DB6-91C6-4F6D-B5D4-A1B9BB7BCFF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FE4F4DD-E372-49D5-AF7B-DC5384EF6884}" type="datetimeFigureOut">
              <a:rPr lang="en-US"/>
              <a:pPr>
                <a:defRPr/>
              </a:pPr>
              <a:t>9/27/2011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A83C149-8FCB-4978-9614-C060AEC0447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Climate%20Change%20in%20Senior%20Cycle.docx"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wansmolbag.org/DynamicPages.asp?cid=33&amp;navID=33"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wansmolbag.org/DynamicPages.asp?cid=33&amp;navID=33"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Picture3.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762000" y="1524000"/>
            <a:ext cx="7772400" cy="3124200"/>
          </a:xfrm>
        </p:spPr>
        <p:txBody>
          <a:bodyPr rtlCol="0">
            <a:noAutofit/>
          </a:bodyPr>
          <a:lstStyle/>
          <a:p>
            <a:pPr eaLnBrk="1" fontAlgn="auto" hangingPunct="1">
              <a:spcAft>
                <a:spcPts val="0"/>
              </a:spcAft>
              <a:defRPr/>
            </a:pPr>
            <a:r>
              <a:rPr lang="en-AU" sz="9600" b="1" dirty="0" smtClean="0">
                <a:solidFill>
                  <a:schemeClr val="accent1">
                    <a:lumMod val="75000"/>
                  </a:schemeClr>
                </a:solidFill>
              </a:rPr>
              <a:t>CLIMATE </a:t>
            </a:r>
            <a:r>
              <a:rPr lang="en-AU" sz="9600" b="1" dirty="0" smtClean="0">
                <a:solidFill>
                  <a:schemeClr val="accent4">
                    <a:lumMod val="60000"/>
                    <a:lumOff val="40000"/>
                  </a:schemeClr>
                </a:solidFill>
              </a:rPr>
              <a:t>CHANGE </a:t>
            </a:r>
            <a:r>
              <a:rPr lang="en-AU" sz="9600" b="1" dirty="0" smtClean="0">
                <a:solidFill>
                  <a:schemeClr val="accent6">
                    <a:lumMod val="60000"/>
                    <a:lumOff val="40000"/>
                  </a:schemeClr>
                </a:solidFill>
              </a:rPr>
              <a:t>EDUCATION</a:t>
            </a:r>
            <a:r>
              <a:rPr lang="en-AU" sz="9600" b="1" dirty="0" smtClean="0"/>
              <a:t> </a:t>
            </a:r>
            <a:br>
              <a:rPr lang="en-AU" sz="9600" b="1" dirty="0" smtClean="0"/>
            </a:br>
            <a:endParaRPr lang="en-US" sz="9600" b="1" dirty="0"/>
          </a:p>
        </p:txBody>
      </p:sp>
      <p:sp>
        <p:nvSpPr>
          <p:cNvPr id="5" name="Title 1"/>
          <p:cNvSpPr txBox="1">
            <a:spLocks/>
          </p:cNvSpPr>
          <p:nvPr/>
        </p:nvSpPr>
        <p:spPr>
          <a:xfrm>
            <a:off x="838200" y="3581400"/>
            <a:ext cx="7772400" cy="2286000"/>
          </a:xfrm>
          <a:prstGeom prst="rect">
            <a:avLst/>
          </a:prstGeom>
        </p:spPr>
        <p:txBody>
          <a:bodyPr anchor="ctr"/>
          <a:lstStyle/>
          <a:p>
            <a:pPr algn="ctr" fontAlgn="auto">
              <a:spcAft>
                <a:spcPts val="0"/>
              </a:spcAft>
              <a:defRPr/>
            </a:pPr>
            <a:r>
              <a:rPr lang="en-AU" sz="9600" b="1" dirty="0">
                <a:latin typeface="+mj-lt"/>
                <a:ea typeface="+mj-ea"/>
                <a:cs typeface="+mj-cs"/>
              </a:rPr>
              <a:t/>
            </a:r>
            <a:br>
              <a:rPr lang="en-AU" sz="9600" b="1" dirty="0">
                <a:latin typeface="+mj-lt"/>
                <a:ea typeface="+mj-ea"/>
                <a:cs typeface="+mj-cs"/>
              </a:rPr>
            </a:br>
            <a:r>
              <a:rPr lang="en-AU" sz="9600" b="1" dirty="0">
                <a:latin typeface="+mj-lt"/>
                <a:ea typeface="+mj-ea"/>
                <a:cs typeface="+mj-cs"/>
              </a:rPr>
              <a:t>IN  VANUATU</a:t>
            </a:r>
            <a:endParaRPr lang="en-US" sz="9600" b="1" dirty="0">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981200"/>
            <a:ext cx="4267200" cy="4524315"/>
          </a:xfrm>
          <a:prstGeom prst="rect">
            <a:avLst/>
          </a:prstGeom>
          <a:effectLst>
            <a:glow rad="228600">
              <a:schemeClr val="accent2">
                <a:satMod val="175000"/>
                <a:alpha val="40000"/>
              </a:schemeClr>
            </a:glow>
          </a:effectLst>
        </p:spPr>
        <p:txBody>
          <a:bodyPr>
            <a:spAutoFit/>
          </a:bodyPr>
          <a:lstStyle/>
          <a:p>
            <a:pPr algn="ctr" fontAlgn="auto">
              <a:spcBef>
                <a:spcPts val="0"/>
              </a:spcBef>
              <a:spcAft>
                <a:spcPts val="0"/>
              </a:spcAft>
              <a:defRPr/>
            </a:pPr>
            <a:r>
              <a:rPr lang="en-AU" sz="2400" b="1" dirty="0">
                <a:latin typeface="+mn-lt"/>
              </a:rPr>
              <a:t>ENVIRONMENT AND SUSTAINABLE PRODUCTION</a:t>
            </a:r>
          </a:p>
          <a:p>
            <a:pPr algn="ctr" fontAlgn="auto">
              <a:spcBef>
                <a:spcPts val="0"/>
              </a:spcBef>
              <a:spcAft>
                <a:spcPts val="0"/>
              </a:spcAft>
              <a:defRPr/>
            </a:pPr>
            <a:endParaRPr lang="en-US" sz="2400" b="1" dirty="0">
              <a:latin typeface="+mn-lt"/>
            </a:endParaRPr>
          </a:p>
          <a:p>
            <a:pPr fontAlgn="auto">
              <a:spcBef>
                <a:spcPts val="0"/>
              </a:spcBef>
              <a:spcAft>
                <a:spcPts val="0"/>
              </a:spcAft>
              <a:defRPr/>
            </a:pPr>
            <a:r>
              <a:rPr lang="en-US" sz="2400" b="1" dirty="0">
                <a:latin typeface="+mn-lt"/>
              </a:rPr>
              <a:t>“Every child and student needs to know how human interventions contribute to such occurrences as </a:t>
            </a:r>
            <a:r>
              <a:rPr lang="en-US" sz="2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rPr>
              <a:t>climate change</a:t>
            </a:r>
            <a:r>
              <a:rPr lang="en-US" sz="2400" b="1" dirty="0">
                <a:latin typeface="+mn-lt"/>
              </a:rPr>
              <a:t>, soil erosion, or the death of reefs,  which adversely affect the environment, and how these changes impact on human lives.”</a:t>
            </a:r>
          </a:p>
        </p:txBody>
      </p:sp>
      <p:sp>
        <p:nvSpPr>
          <p:cNvPr id="3" name="Title 1"/>
          <p:cNvSpPr txBox="1">
            <a:spLocks/>
          </p:cNvSpPr>
          <p:nvPr/>
        </p:nvSpPr>
        <p:spPr>
          <a:xfrm>
            <a:off x="457200" y="381000"/>
            <a:ext cx="7696200" cy="1554163"/>
          </a:xfrm>
          <a:prstGeom prst="rect">
            <a:avLst/>
          </a:prstGeom>
        </p:spPr>
        <p:txBody>
          <a:bodyPr>
            <a:normAutofit fontScale="97500"/>
          </a:bodyPr>
          <a:lstStyle/>
          <a:p>
            <a:pPr algn="ctr" fontAlgn="auto">
              <a:spcAft>
                <a:spcPts val="0"/>
              </a:spcAft>
              <a:defRPr/>
            </a:pPr>
            <a:r>
              <a:rPr lang="en-AU" sz="4400" b="1" dirty="0">
                <a:latin typeface="+mj-lt"/>
                <a:ea typeface="+mj-ea"/>
                <a:cs typeface="+mj-cs"/>
              </a:rPr>
              <a:t>EXTRACT FROM SECTION 9 OF THE VNCS</a:t>
            </a:r>
            <a:endParaRPr lang="en-US" sz="4400" b="1" dirty="0">
              <a:latin typeface="+mj-lt"/>
              <a:ea typeface="+mj-ea"/>
              <a:cs typeface="+mj-cs"/>
            </a:endParaRPr>
          </a:p>
        </p:txBody>
      </p:sp>
      <p:pic>
        <p:nvPicPr>
          <p:cNvPr id="11268" name="Picture 3" descr="Picture1.jpg"/>
          <p:cNvPicPr>
            <a:picLocks noChangeAspect="1"/>
          </p:cNvPicPr>
          <p:nvPr/>
        </p:nvPicPr>
        <p:blipFill>
          <a:blip r:embed="rId2"/>
          <a:srcRect l="4688" r="8333"/>
          <a:stretch>
            <a:fillRect/>
          </a:stretch>
        </p:blipFill>
        <p:spPr bwMode="auto">
          <a:xfrm>
            <a:off x="4724400" y="2209800"/>
            <a:ext cx="424180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AU" b="1" smtClean="0"/>
              <a:t>EXTRACTS FROM KEY LEARNING AREAS IN THE VNCS</a:t>
            </a:r>
            <a:endParaRPr lang="en-US" b="1" smtClean="0"/>
          </a:p>
        </p:txBody>
      </p:sp>
      <p:sp>
        <p:nvSpPr>
          <p:cNvPr id="3" name="Text Placeholder 2"/>
          <p:cNvSpPr>
            <a:spLocks noGrp="1"/>
          </p:cNvSpPr>
          <p:nvPr>
            <p:ph type="body" idx="1"/>
          </p:nvPr>
        </p:nvSpPr>
        <p:spPr>
          <a:xfrm>
            <a:off x="304800" y="1676400"/>
            <a:ext cx="4040188" cy="639763"/>
          </a:xfrm>
        </p:spPr>
        <p:txBody>
          <a:bodyPr/>
          <a:lstStyle/>
          <a:p>
            <a:pPr algn="ctr" eaLnBrk="1" hangingPunct="1"/>
            <a:r>
              <a:rPr lang="en-AU" smtClean="0"/>
              <a:t>CULTURE AND COMMUNITY</a:t>
            </a:r>
            <a:endParaRPr lang="en-US" smtClean="0"/>
          </a:p>
        </p:txBody>
      </p:sp>
      <p:sp>
        <p:nvSpPr>
          <p:cNvPr id="4" name="Content Placeholder 3"/>
          <p:cNvSpPr>
            <a:spLocks noGrp="1"/>
          </p:cNvSpPr>
          <p:nvPr>
            <p:ph sz="half" idx="2"/>
          </p:nvPr>
        </p:nvSpPr>
        <p:spPr>
          <a:xfrm>
            <a:off x="0" y="2514600"/>
            <a:ext cx="4495800" cy="4191000"/>
          </a:xfrm>
        </p:spPr>
        <p:txBody>
          <a:bodyPr rtlCol="0">
            <a:noAutofit/>
          </a:bodyPr>
          <a:lstStyle/>
          <a:p>
            <a:pPr eaLnBrk="1" fontAlgn="auto" hangingPunct="1">
              <a:spcAft>
                <a:spcPts val="0"/>
              </a:spcAft>
              <a:buFont typeface="Arial" pitchFamily="34" charset="0"/>
              <a:buNone/>
              <a:defRPr/>
            </a:pPr>
            <a:r>
              <a:rPr lang="en-US" sz="2600" b="1" dirty="0" smtClean="0">
                <a:solidFill>
                  <a:schemeClr val="accent5">
                    <a:lumMod val="40000"/>
                    <a:lumOff val="60000"/>
                  </a:schemeClr>
                </a:solidFill>
              </a:rPr>
              <a:t>	</a:t>
            </a:r>
            <a:r>
              <a:rPr lang="en-US" sz="2600" b="1" dirty="0" smtClean="0">
                <a:solidFill>
                  <a:schemeClr val="accent5">
                    <a:lumMod val="75000"/>
                  </a:schemeClr>
                </a:solidFill>
              </a:rPr>
              <a:t>“In order to gain a better understanding of how individuals and groups interact with each other and their environment, children and students need to investigate peoples and events that affect their own culture, resources and environment”</a:t>
            </a:r>
            <a:endParaRPr lang="en-US" sz="2600" dirty="0">
              <a:solidFill>
                <a:schemeClr val="accent5">
                  <a:lumMod val="75000"/>
                </a:schemeClr>
              </a:solidFill>
            </a:endParaRPr>
          </a:p>
        </p:txBody>
      </p:sp>
      <p:sp>
        <p:nvSpPr>
          <p:cNvPr id="5" name="Text Placeholder 4"/>
          <p:cNvSpPr>
            <a:spLocks noGrp="1"/>
          </p:cNvSpPr>
          <p:nvPr>
            <p:ph type="body" sz="quarter" idx="3"/>
          </p:nvPr>
        </p:nvSpPr>
        <p:spPr>
          <a:xfrm>
            <a:off x="4953000" y="1676400"/>
            <a:ext cx="4041775" cy="639763"/>
          </a:xfrm>
        </p:spPr>
        <p:txBody>
          <a:bodyPr rtlCol="0">
            <a:normAutofit fontScale="92500" lnSpcReduction="20000"/>
          </a:bodyPr>
          <a:lstStyle/>
          <a:p>
            <a:pPr algn="ctr" eaLnBrk="1" fontAlgn="auto" hangingPunct="1">
              <a:spcAft>
                <a:spcPts val="0"/>
              </a:spcAft>
              <a:buFont typeface="Arial" pitchFamily="34" charset="0"/>
              <a:buNone/>
              <a:defRPr/>
            </a:pPr>
            <a:r>
              <a:rPr lang="en-AU" dirty="0" smtClean="0"/>
              <a:t>MATHEMATICS, SCIENCE AND AGRICULTURE</a:t>
            </a:r>
            <a:endParaRPr lang="en-US" dirty="0"/>
          </a:p>
        </p:txBody>
      </p:sp>
      <p:sp>
        <p:nvSpPr>
          <p:cNvPr id="6" name="Content Placeholder 5"/>
          <p:cNvSpPr>
            <a:spLocks noGrp="1"/>
          </p:cNvSpPr>
          <p:nvPr>
            <p:ph sz="quarter" idx="4"/>
          </p:nvPr>
        </p:nvSpPr>
        <p:spPr>
          <a:xfrm>
            <a:off x="4648200" y="2362200"/>
            <a:ext cx="4270375" cy="4378325"/>
          </a:xfrm>
        </p:spPr>
        <p:txBody>
          <a:bodyPr rtlCol="0">
            <a:normAutofit fontScale="92500" lnSpcReduction="20000"/>
          </a:bodyPr>
          <a:lstStyle/>
          <a:p>
            <a:pPr eaLnBrk="1" fontAlgn="auto" hangingPunct="1">
              <a:spcAft>
                <a:spcPts val="0"/>
              </a:spcAft>
              <a:buFont typeface="Arial" pitchFamily="34" charset="0"/>
              <a:buNone/>
              <a:defRPr/>
            </a:pPr>
            <a:r>
              <a:rPr lang="en-US" b="1" dirty="0" smtClean="0">
                <a:solidFill>
                  <a:schemeClr val="accent2">
                    <a:lumMod val="75000"/>
                  </a:schemeClr>
                </a:solidFill>
              </a:rPr>
              <a:t>	“</a:t>
            </a:r>
            <a:r>
              <a:rPr lang="en-US" sz="2800" b="1" dirty="0" smtClean="0">
                <a:solidFill>
                  <a:schemeClr val="accent2">
                    <a:lumMod val="75000"/>
                  </a:schemeClr>
                </a:solidFill>
              </a:rPr>
              <a:t>A study of science will enable children and students to understand biological, physical and chemical processes that cause natural phenomena and events. They will learn about human interventions that may sometimes be beneficial while at other times may cause problems for our environment and future.”</a:t>
            </a:r>
            <a:endParaRPr lang="en-US" sz="2800" dirty="0">
              <a:solidFill>
                <a:schemeClr val="accent2">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dissolv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dissolv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dissolve">
                                      <p:cBhvr>
                                        <p:cTn id="2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descr="Picture4.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rtlCol="0">
            <a:normAutofit fontScale="90000"/>
          </a:bodyPr>
          <a:lstStyle/>
          <a:p>
            <a:pPr eaLnBrk="1" fontAlgn="auto" hangingPunct="1">
              <a:spcAft>
                <a:spcPts val="0"/>
              </a:spcAft>
              <a:defRPr/>
            </a:pPr>
            <a:r>
              <a:rPr lang="en-AU" b="1" dirty="0" smtClean="0"/>
              <a:t>PROGRESS IN INTEGRATING CLIMATE CHANGE INTO THE CURRIULUM</a:t>
            </a:r>
            <a:endParaRPr lang="en-US" b="1" dirty="0"/>
          </a:p>
        </p:txBody>
      </p:sp>
      <p:sp>
        <p:nvSpPr>
          <p:cNvPr id="3" name="Content Placeholder 2"/>
          <p:cNvSpPr>
            <a:spLocks noGrp="1"/>
          </p:cNvSpPr>
          <p:nvPr>
            <p:ph idx="1"/>
          </p:nvPr>
        </p:nvSpPr>
        <p:spPr>
          <a:xfrm>
            <a:off x="457200" y="1905000"/>
            <a:ext cx="8229600" cy="4525963"/>
          </a:xfrm>
        </p:spPr>
        <p:txBody>
          <a:bodyPr rtlCol="0">
            <a:normAutofit fontScale="77500" lnSpcReduction="20000"/>
          </a:bodyPr>
          <a:lstStyle/>
          <a:p>
            <a:pPr eaLnBrk="1" fontAlgn="auto" hangingPunct="1">
              <a:spcAft>
                <a:spcPts val="0"/>
              </a:spcAft>
              <a:buFont typeface="Arial" pitchFamily="34" charset="0"/>
              <a:buChar char="•"/>
              <a:defRPr/>
            </a:pPr>
            <a:r>
              <a:rPr lang="en-US" b="1" dirty="0" smtClean="0">
                <a:solidFill>
                  <a:schemeClr val="accent4">
                    <a:lumMod val="60000"/>
                    <a:lumOff val="40000"/>
                  </a:schemeClr>
                </a:solidFill>
              </a:rPr>
              <a:t>YEARS 11-13:  Several of the learning areas have already included climate change in their proposed curricula for the </a:t>
            </a:r>
            <a:r>
              <a:rPr lang="en-US" b="1" dirty="0" smtClean="0">
                <a:solidFill>
                  <a:schemeClr val="accent4">
                    <a:lumMod val="60000"/>
                    <a:lumOff val="40000"/>
                  </a:schemeClr>
                </a:solidFill>
                <a:hlinkClick r:id="rId2" action="ppaction://hlinkfile"/>
              </a:rPr>
              <a:t>senior</a:t>
            </a:r>
            <a:r>
              <a:rPr lang="en-US" b="1" dirty="0" smtClean="0">
                <a:solidFill>
                  <a:schemeClr val="accent4">
                    <a:lumMod val="60000"/>
                    <a:lumOff val="40000"/>
                  </a:schemeClr>
                </a:solidFill>
              </a:rPr>
              <a:t> cycle.  A series of CC related learning outcomes for all learning areas was developed at an SPC-GIZ sponsored Workshop in </a:t>
            </a:r>
            <a:r>
              <a:rPr lang="en-US" b="1" smtClean="0">
                <a:solidFill>
                  <a:schemeClr val="accent4">
                    <a:lumMod val="60000"/>
                    <a:lumOff val="40000"/>
                  </a:schemeClr>
                </a:solidFill>
              </a:rPr>
              <a:t>Port Vila in </a:t>
            </a:r>
            <a:r>
              <a:rPr lang="en-US" b="1" dirty="0" smtClean="0">
                <a:solidFill>
                  <a:schemeClr val="accent4">
                    <a:lumMod val="60000"/>
                    <a:lumOff val="40000"/>
                  </a:schemeClr>
                </a:solidFill>
              </a:rPr>
              <a:t>June 2011. </a:t>
            </a:r>
          </a:p>
          <a:p>
            <a:pPr eaLnBrk="1" fontAlgn="auto" hangingPunct="1">
              <a:spcAft>
                <a:spcPts val="0"/>
              </a:spcAft>
              <a:buFont typeface="Arial" pitchFamily="34" charset="0"/>
              <a:buChar char="•"/>
              <a:defRPr/>
            </a:pPr>
            <a:endParaRPr lang="en-AU" b="1" dirty="0" smtClean="0">
              <a:solidFill>
                <a:schemeClr val="accent4">
                  <a:lumMod val="60000"/>
                  <a:lumOff val="40000"/>
                </a:schemeClr>
              </a:solidFill>
            </a:endParaRPr>
          </a:p>
          <a:p>
            <a:pPr eaLnBrk="1" fontAlgn="auto" hangingPunct="1">
              <a:spcAft>
                <a:spcPts val="0"/>
              </a:spcAft>
              <a:buFont typeface="Arial" pitchFamily="34" charset="0"/>
              <a:buChar char="•"/>
              <a:defRPr/>
            </a:pPr>
            <a:r>
              <a:rPr lang="en-AU" b="1" dirty="0" smtClean="0">
                <a:solidFill>
                  <a:schemeClr val="accent4">
                    <a:lumMod val="75000"/>
                  </a:schemeClr>
                </a:solidFill>
              </a:rPr>
              <a:t>YEARS 7-10:  Work on developing the new curriculum has not yet started.  However, climate change is already a part of the existing Social Science curriculum for Year 10</a:t>
            </a:r>
          </a:p>
          <a:p>
            <a:pPr eaLnBrk="1" fontAlgn="auto" hangingPunct="1">
              <a:spcAft>
                <a:spcPts val="0"/>
              </a:spcAft>
              <a:buFont typeface="Arial" pitchFamily="34" charset="0"/>
              <a:buChar char="•"/>
              <a:defRPr/>
            </a:pPr>
            <a:endParaRPr lang="en-AU" b="1" dirty="0" smtClean="0">
              <a:solidFill>
                <a:schemeClr val="accent4">
                  <a:lumMod val="60000"/>
                  <a:lumOff val="40000"/>
                </a:schemeClr>
              </a:solidFill>
            </a:endParaRPr>
          </a:p>
          <a:p>
            <a:pPr eaLnBrk="1" fontAlgn="auto" hangingPunct="1">
              <a:spcAft>
                <a:spcPts val="0"/>
              </a:spcAft>
              <a:buFont typeface="Arial" pitchFamily="34" charset="0"/>
              <a:buChar char="•"/>
              <a:defRPr/>
            </a:pPr>
            <a:r>
              <a:rPr lang="en-US" b="1" dirty="0" smtClean="0">
                <a:solidFill>
                  <a:srgbClr val="009900"/>
                </a:solidFill>
              </a:rPr>
              <a:t>YEARS K-6:  Work on the new curriculum is in process.  Sub-strand on climate change will appear in the Social Studies and Science </a:t>
            </a:r>
            <a:r>
              <a:rPr lang="en-US" b="1" dirty="0" err="1" smtClean="0">
                <a:solidFill>
                  <a:srgbClr val="009900"/>
                </a:solidFill>
              </a:rPr>
              <a:t>programmes</a:t>
            </a:r>
            <a:r>
              <a:rPr lang="en-US" b="1" dirty="0" smtClean="0">
                <a:solidFill>
                  <a:srgbClr val="009900"/>
                </a:solidFill>
              </a:rPr>
              <a:t>.  </a:t>
            </a:r>
            <a:endParaRPr lang="en-US" dirty="0">
              <a:solidFill>
                <a:srgbClr val="0099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33400"/>
            <a:ext cx="8229600" cy="3276600"/>
          </a:xfrm>
          <a:prstGeom prst="rect">
            <a:avLst/>
          </a:prstGeom>
        </p:spPr>
        <p:txBody>
          <a:bodyPr>
            <a:normAutofit fontScale="92500"/>
          </a:bodyPr>
          <a:lstStyle/>
          <a:p>
            <a:pPr algn="ctr" fontAlgn="auto">
              <a:spcAft>
                <a:spcPts val="0"/>
              </a:spcAft>
              <a:defRPr/>
            </a:pPr>
            <a:r>
              <a:rPr lang="en-AU" sz="5400" b="1" dirty="0">
                <a:solidFill>
                  <a:schemeClr val="accent6">
                    <a:lumMod val="60000"/>
                    <a:lumOff val="40000"/>
                  </a:schemeClr>
                </a:solidFill>
                <a:latin typeface="+mj-lt"/>
                <a:ea typeface="+mj-ea"/>
                <a:cs typeface="+mj-cs"/>
              </a:rPr>
              <a:t>CLIMATE CHANGE IN THE NEW HARMONISED PROGRAMME AT THE VANUATU INSTITUTE OF TEACHER EDUCATION</a:t>
            </a:r>
            <a:endParaRPr lang="en-US" sz="5400" b="1" dirty="0">
              <a:solidFill>
                <a:schemeClr val="accent6">
                  <a:lumMod val="60000"/>
                  <a:lumOff val="40000"/>
                </a:schemeClr>
              </a:solidFill>
              <a:latin typeface="+mj-lt"/>
              <a:ea typeface="+mj-ea"/>
              <a:cs typeface="+mj-cs"/>
            </a:endParaRPr>
          </a:p>
        </p:txBody>
      </p:sp>
      <p:pic>
        <p:nvPicPr>
          <p:cNvPr id="15363" name="Picture 3" descr="vite buildings 003.jpg"/>
          <p:cNvPicPr>
            <a:picLocks noChangeAspect="1"/>
          </p:cNvPicPr>
          <p:nvPr/>
        </p:nvPicPr>
        <p:blipFill>
          <a:blip r:embed="rId2"/>
          <a:srcRect/>
          <a:stretch>
            <a:fillRect/>
          </a:stretch>
        </p:blipFill>
        <p:spPr bwMode="auto">
          <a:xfrm>
            <a:off x="5029200" y="3733800"/>
            <a:ext cx="3683000" cy="2762250"/>
          </a:xfrm>
          <a:prstGeom prst="rect">
            <a:avLst/>
          </a:prstGeom>
          <a:noFill/>
          <a:ln w="9525">
            <a:noFill/>
            <a:miter lim="800000"/>
            <a:headEnd/>
            <a:tailEnd/>
          </a:ln>
        </p:spPr>
      </p:pic>
      <p:pic>
        <p:nvPicPr>
          <p:cNvPr id="15364" name="Picture 4" descr="vite buildings 004.jpg"/>
          <p:cNvPicPr>
            <a:picLocks noChangeAspect="1"/>
          </p:cNvPicPr>
          <p:nvPr/>
        </p:nvPicPr>
        <p:blipFill>
          <a:blip r:embed="rId3"/>
          <a:srcRect/>
          <a:stretch>
            <a:fillRect/>
          </a:stretch>
        </p:blipFill>
        <p:spPr bwMode="auto">
          <a:xfrm>
            <a:off x="787400" y="3657600"/>
            <a:ext cx="3835400" cy="2876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AU" b="1" dirty="0" smtClean="0"/>
              <a:t>HARMONISED CURRICULUM AT VITE</a:t>
            </a:r>
            <a:endParaRPr lang="en-US" b="1" dirty="0"/>
          </a:p>
        </p:txBody>
      </p:sp>
      <p:sp>
        <p:nvSpPr>
          <p:cNvPr id="5" name="Oval 4"/>
          <p:cNvSpPr/>
          <p:nvPr/>
        </p:nvSpPr>
        <p:spPr>
          <a:xfrm>
            <a:off x="304800" y="2286000"/>
            <a:ext cx="3581400" cy="3657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AU" sz="3200" b="1" dirty="0"/>
              <a:t>YEAR 1</a:t>
            </a:r>
          </a:p>
          <a:p>
            <a:pPr algn="ctr" fontAlgn="auto">
              <a:spcBef>
                <a:spcPts val="0"/>
              </a:spcBef>
              <a:spcAft>
                <a:spcPts val="0"/>
              </a:spcAft>
              <a:defRPr/>
            </a:pPr>
            <a:endParaRPr lang="en-AU" sz="3200" b="1" dirty="0"/>
          </a:p>
          <a:p>
            <a:pPr algn="ctr" fontAlgn="auto">
              <a:spcBef>
                <a:spcPts val="0"/>
              </a:spcBef>
              <a:spcAft>
                <a:spcPts val="0"/>
              </a:spcAft>
              <a:defRPr/>
            </a:pPr>
            <a:r>
              <a:rPr lang="en-AU" sz="3200" b="1" dirty="0"/>
              <a:t>ALL STUDENTS</a:t>
            </a:r>
          </a:p>
          <a:p>
            <a:pPr algn="ctr" fontAlgn="auto">
              <a:spcBef>
                <a:spcPts val="0"/>
              </a:spcBef>
              <a:spcAft>
                <a:spcPts val="0"/>
              </a:spcAft>
              <a:defRPr/>
            </a:pPr>
            <a:r>
              <a:rPr lang="en-AU" sz="3200" b="1" dirty="0"/>
              <a:t>(104 in 2011)</a:t>
            </a:r>
          </a:p>
          <a:p>
            <a:pPr algn="ctr" fontAlgn="auto">
              <a:spcBef>
                <a:spcPts val="0"/>
              </a:spcBef>
              <a:spcAft>
                <a:spcPts val="0"/>
              </a:spcAft>
              <a:defRPr/>
            </a:pPr>
            <a:endParaRPr lang="en-US" dirty="0"/>
          </a:p>
        </p:txBody>
      </p:sp>
      <p:sp>
        <p:nvSpPr>
          <p:cNvPr id="9" name="Rectangle 8"/>
          <p:cNvSpPr/>
          <p:nvPr/>
        </p:nvSpPr>
        <p:spPr>
          <a:xfrm>
            <a:off x="4953000" y="2133600"/>
            <a:ext cx="3733800" cy="36576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AU" sz="3600" b="1" dirty="0">
                <a:solidFill>
                  <a:schemeClr val="accent4">
                    <a:lumMod val="75000"/>
                  </a:schemeClr>
                </a:solidFill>
              </a:rPr>
              <a:t>SCIENCE </a:t>
            </a:r>
          </a:p>
          <a:p>
            <a:pPr algn="ctr" fontAlgn="auto">
              <a:spcBef>
                <a:spcPts val="0"/>
              </a:spcBef>
              <a:spcAft>
                <a:spcPts val="0"/>
              </a:spcAft>
              <a:defRPr/>
            </a:pPr>
            <a:r>
              <a:rPr lang="en-AU" sz="3600" b="1" dirty="0">
                <a:solidFill>
                  <a:schemeClr val="accent4">
                    <a:lumMod val="75000"/>
                  </a:schemeClr>
                </a:solidFill>
              </a:rPr>
              <a:t>(SCP121 OR SCP122)</a:t>
            </a:r>
          </a:p>
          <a:p>
            <a:pPr algn="ctr" fontAlgn="auto">
              <a:spcBef>
                <a:spcPts val="0"/>
              </a:spcBef>
              <a:spcAft>
                <a:spcPts val="0"/>
              </a:spcAft>
              <a:defRPr/>
            </a:pPr>
            <a:endParaRPr lang="en-AU" sz="2800" b="1" dirty="0">
              <a:solidFill>
                <a:schemeClr val="accent4">
                  <a:lumMod val="75000"/>
                </a:schemeClr>
              </a:solidFill>
            </a:endParaRPr>
          </a:p>
          <a:p>
            <a:pPr algn="ctr" fontAlgn="auto">
              <a:spcBef>
                <a:spcPts val="0"/>
              </a:spcBef>
              <a:spcAft>
                <a:spcPts val="0"/>
              </a:spcAft>
              <a:defRPr/>
            </a:pPr>
            <a:r>
              <a:rPr lang="en-AU" sz="2800" b="1" dirty="0">
                <a:solidFill>
                  <a:schemeClr val="accent4">
                    <a:lumMod val="75000"/>
                  </a:schemeClr>
                </a:solidFill>
              </a:rPr>
              <a:t>CAUSES OF CC</a:t>
            </a:r>
          </a:p>
          <a:p>
            <a:pPr algn="ctr" fontAlgn="auto">
              <a:spcBef>
                <a:spcPts val="0"/>
              </a:spcBef>
              <a:spcAft>
                <a:spcPts val="0"/>
              </a:spcAft>
              <a:defRPr/>
            </a:pPr>
            <a:r>
              <a:rPr lang="en-AU" sz="2800" b="1" dirty="0">
                <a:solidFill>
                  <a:schemeClr val="accent4">
                    <a:lumMod val="75000"/>
                  </a:schemeClr>
                </a:solidFill>
              </a:rPr>
              <a:t>IMPACTS OF CC</a:t>
            </a:r>
          </a:p>
          <a:p>
            <a:pPr algn="ctr" fontAlgn="auto">
              <a:spcBef>
                <a:spcPts val="0"/>
              </a:spcBef>
              <a:spcAft>
                <a:spcPts val="0"/>
              </a:spcAft>
              <a:defRPr/>
            </a:pPr>
            <a:r>
              <a:rPr lang="en-AU" sz="2800" b="1" dirty="0">
                <a:solidFill>
                  <a:schemeClr val="accent4">
                    <a:lumMod val="75000"/>
                  </a:schemeClr>
                </a:solidFill>
              </a:rPr>
              <a:t>MITIGATION OF CC</a:t>
            </a:r>
          </a:p>
          <a:p>
            <a:pPr algn="ctr" fontAlgn="auto">
              <a:spcBef>
                <a:spcPts val="0"/>
              </a:spcBef>
              <a:spcAft>
                <a:spcPts val="0"/>
              </a:spcAft>
              <a:defRPr/>
            </a:pPr>
            <a:endParaRPr lang="en-US" sz="2800" dirty="0">
              <a:solidFill>
                <a:schemeClr val="accent4">
                  <a:lumMod val="75000"/>
                </a:schemeClr>
              </a:solidFill>
            </a:endParaRPr>
          </a:p>
        </p:txBody>
      </p:sp>
      <p:sp>
        <p:nvSpPr>
          <p:cNvPr id="11" name="Right Arrow 10"/>
          <p:cNvSpPr/>
          <p:nvPr/>
        </p:nvSpPr>
        <p:spPr>
          <a:xfrm>
            <a:off x="4038600" y="3886200"/>
            <a:ext cx="8382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AU" b="1" dirty="0" smtClean="0"/>
              <a:t>HARMONISED CURRICULUM AT VITE</a:t>
            </a:r>
            <a:endParaRPr lang="en-US" b="1" dirty="0"/>
          </a:p>
        </p:txBody>
      </p:sp>
      <p:sp>
        <p:nvSpPr>
          <p:cNvPr id="5" name="Oval 4"/>
          <p:cNvSpPr/>
          <p:nvPr/>
        </p:nvSpPr>
        <p:spPr>
          <a:xfrm>
            <a:off x="304800" y="1905000"/>
            <a:ext cx="3581400" cy="3657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AU" sz="3200" b="1" dirty="0"/>
              <a:t>YEAR 2</a:t>
            </a:r>
          </a:p>
          <a:p>
            <a:pPr algn="ctr" fontAlgn="auto">
              <a:spcBef>
                <a:spcPts val="0"/>
              </a:spcBef>
              <a:spcAft>
                <a:spcPts val="0"/>
              </a:spcAft>
              <a:defRPr/>
            </a:pPr>
            <a:endParaRPr lang="en-AU" sz="3200" b="1" dirty="0"/>
          </a:p>
          <a:p>
            <a:pPr algn="ctr" fontAlgn="auto">
              <a:spcBef>
                <a:spcPts val="0"/>
              </a:spcBef>
              <a:spcAft>
                <a:spcPts val="0"/>
              </a:spcAft>
              <a:defRPr/>
            </a:pPr>
            <a:r>
              <a:rPr lang="en-AU" sz="3200" b="1" dirty="0"/>
              <a:t>DIPLOMA STUDENTS</a:t>
            </a:r>
          </a:p>
          <a:p>
            <a:pPr algn="ctr" fontAlgn="auto">
              <a:spcBef>
                <a:spcPts val="0"/>
              </a:spcBef>
              <a:spcAft>
                <a:spcPts val="0"/>
              </a:spcAft>
              <a:defRPr/>
            </a:pPr>
            <a:r>
              <a:rPr lang="en-AU" sz="3200" b="1" dirty="0"/>
              <a:t>(25 in 2011)</a:t>
            </a:r>
          </a:p>
          <a:p>
            <a:pPr algn="ctr" fontAlgn="auto">
              <a:spcBef>
                <a:spcPts val="0"/>
              </a:spcBef>
              <a:spcAft>
                <a:spcPts val="0"/>
              </a:spcAft>
              <a:defRPr/>
            </a:pPr>
            <a:endParaRPr lang="en-US" dirty="0"/>
          </a:p>
        </p:txBody>
      </p:sp>
      <p:sp>
        <p:nvSpPr>
          <p:cNvPr id="9" name="Rectangle 8"/>
          <p:cNvSpPr/>
          <p:nvPr/>
        </p:nvSpPr>
        <p:spPr>
          <a:xfrm>
            <a:off x="4953000" y="1676400"/>
            <a:ext cx="3733800" cy="41148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AU" sz="3600" b="1" dirty="0">
                <a:solidFill>
                  <a:schemeClr val="accent4">
                    <a:lumMod val="75000"/>
                  </a:schemeClr>
                </a:solidFill>
              </a:rPr>
              <a:t>SOCIAL SCIENCE </a:t>
            </a:r>
          </a:p>
          <a:p>
            <a:pPr algn="ctr" fontAlgn="auto">
              <a:spcBef>
                <a:spcPts val="0"/>
              </a:spcBef>
              <a:spcAft>
                <a:spcPts val="0"/>
              </a:spcAft>
              <a:defRPr/>
            </a:pPr>
            <a:r>
              <a:rPr lang="en-AU" sz="3600" b="1" dirty="0">
                <a:solidFill>
                  <a:schemeClr val="accent4">
                    <a:lumMod val="75000"/>
                  </a:schemeClr>
                </a:solidFill>
              </a:rPr>
              <a:t>(SSD211)</a:t>
            </a:r>
          </a:p>
          <a:p>
            <a:pPr algn="ctr" fontAlgn="auto">
              <a:spcBef>
                <a:spcPts val="0"/>
              </a:spcBef>
              <a:spcAft>
                <a:spcPts val="0"/>
              </a:spcAft>
              <a:defRPr/>
            </a:pPr>
            <a:endParaRPr lang="en-AU" sz="2800" b="1" dirty="0">
              <a:solidFill>
                <a:schemeClr val="accent4">
                  <a:lumMod val="75000"/>
                </a:schemeClr>
              </a:solidFill>
            </a:endParaRPr>
          </a:p>
          <a:p>
            <a:pPr algn="ctr" fontAlgn="auto">
              <a:spcBef>
                <a:spcPts val="0"/>
              </a:spcBef>
              <a:spcAft>
                <a:spcPts val="0"/>
              </a:spcAft>
              <a:defRPr/>
            </a:pPr>
            <a:r>
              <a:rPr lang="en-AU" sz="2800" b="1" dirty="0">
                <a:solidFill>
                  <a:schemeClr val="accent4">
                    <a:lumMod val="75000"/>
                  </a:schemeClr>
                </a:solidFill>
              </a:rPr>
              <a:t>CAUSES OF CC</a:t>
            </a:r>
          </a:p>
          <a:p>
            <a:pPr algn="ctr" fontAlgn="auto">
              <a:spcBef>
                <a:spcPts val="0"/>
              </a:spcBef>
              <a:spcAft>
                <a:spcPts val="0"/>
              </a:spcAft>
              <a:defRPr/>
            </a:pPr>
            <a:r>
              <a:rPr lang="en-AU" sz="2800" b="1" dirty="0">
                <a:solidFill>
                  <a:schemeClr val="accent4">
                    <a:lumMod val="75000"/>
                  </a:schemeClr>
                </a:solidFill>
              </a:rPr>
              <a:t>EVIDENCE FOR CC</a:t>
            </a:r>
          </a:p>
          <a:p>
            <a:pPr algn="ctr" fontAlgn="auto">
              <a:spcBef>
                <a:spcPts val="0"/>
              </a:spcBef>
              <a:spcAft>
                <a:spcPts val="0"/>
              </a:spcAft>
              <a:defRPr/>
            </a:pPr>
            <a:r>
              <a:rPr lang="en-AU" sz="2800" b="1" dirty="0">
                <a:solidFill>
                  <a:schemeClr val="accent4">
                    <a:lumMod val="75000"/>
                  </a:schemeClr>
                </a:solidFill>
              </a:rPr>
              <a:t>IMPACTS OF CC</a:t>
            </a:r>
          </a:p>
          <a:p>
            <a:pPr algn="ctr" fontAlgn="auto">
              <a:spcBef>
                <a:spcPts val="0"/>
              </a:spcBef>
              <a:spcAft>
                <a:spcPts val="0"/>
              </a:spcAft>
              <a:defRPr/>
            </a:pPr>
            <a:r>
              <a:rPr lang="en-AU" sz="2800" b="1" dirty="0">
                <a:solidFill>
                  <a:schemeClr val="accent4">
                    <a:lumMod val="75000"/>
                  </a:schemeClr>
                </a:solidFill>
              </a:rPr>
              <a:t>MITIGATION OF CC</a:t>
            </a:r>
          </a:p>
          <a:p>
            <a:pPr algn="ctr" fontAlgn="auto">
              <a:spcBef>
                <a:spcPts val="0"/>
              </a:spcBef>
              <a:spcAft>
                <a:spcPts val="0"/>
              </a:spcAft>
              <a:defRPr/>
            </a:pPr>
            <a:r>
              <a:rPr lang="en-AU" sz="2800" b="1" dirty="0">
                <a:solidFill>
                  <a:schemeClr val="accent4">
                    <a:lumMod val="75000"/>
                  </a:schemeClr>
                </a:solidFill>
              </a:rPr>
              <a:t>INDIVIDUAL ACTION</a:t>
            </a:r>
          </a:p>
          <a:p>
            <a:pPr algn="ctr" fontAlgn="auto">
              <a:spcBef>
                <a:spcPts val="0"/>
              </a:spcBef>
              <a:spcAft>
                <a:spcPts val="0"/>
              </a:spcAft>
              <a:defRPr/>
            </a:pPr>
            <a:endParaRPr lang="en-US" sz="2800" dirty="0">
              <a:solidFill>
                <a:schemeClr val="accent4">
                  <a:lumMod val="75000"/>
                </a:schemeClr>
              </a:solidFill>
            </a:endParaRPr>
          </a:p>
        </p:txBody>
      </p:sp>
      <p:sp>
        <p:nvSpPr>
          <p:cNvPr id="11" name="Right Arrow 10"/>
          <p:cNvSpPr/>
          <p:nvPr/>
        </p:nvSpPr>
        <p:spPr>
          <a:xfrm>
            <a:off x="4038600" y="3505200"/>
            <a:ext cx="8382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descr="vite march-may 2011 020.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descr="vite march-may 2011 019.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AU" b="1" dirty="0" smtClean="0"/>
              <a:t>HARMONISED CURRICULUM AT VITE</a:t>
            </a:r>
            <a:endParaRPr lang="en-US" b="1" dirty="0"/>
          </a:p>
        </p:txBody>
      </p:sp>
      <p:sp>
        <p:nvSpPr>
          <p:cNvPr id="5" name="Oval 4"/>
          <p:cNvSpPr/>
          <p:nvPr/>
        </p:nvSpPr>
        <p:spPr>
          <a:xfrm>
            <a:off x="304800" y="1905000"/>
            <a:ext cx="3581400" cy="3657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AU" sz="3200" b="1" dirty="0"/>
              <a:t>YEAR 2</a:t>
            </a:r>
          </a:p>
          <a:p>
            <a:pPr algn="ctr" fontAlgn="auto">
              <a:spcBef>
                <a:spcPts val="0"/>
              </a:spcBef>
              <a:spcAft>
                <a:spcPts val="0"/>
              </a:spcAft>
              <a:defRPr/>
            </a:pPr>
            <a:endParaRPr lang="en-AU" sz="3200" b="1" dirty="0"/>
          </a:p>
          <a:p>
            <a:pPr algn="ctr" fontAlgn="auto">
              <a:spcBef>
                <a:spcPts val="0"/>
              </a:spcBef>
              <a:spcAft>
                <a:spcPts val="0"/>
              </a:spcAft>
              <a:defRPr/>
            </a:pPr>
            <a:r>
              <a:rPr lang="en-AU" sz="3200" b="1" dirty="0"/>
              <a:t>CERTIFICATE</a:t>
            </a:r>
          </a:p>
          <a:p>
            <a:pPr algn="ctr" fontAlgn="auto">
              <a:spcBef>
                <a:spcPts val="0"/>
              </a:spcBef>
              <a:spcAft>
                <a:spcPts val="0"/>
              </a:spcAft>
              <a:defRPr/>
            </a:pPr>
            <a:r>
              <a:rPr lang="en-AU" sz="3200" b="1" dirty="0"/>
              <a:t>STUDENTS</a:t>
            </a:r>
          </a:p>
          <a:p>
            <a:pPr algn="ctr" fontAlgn="auto">
              <a:spcBef>
                <a:spcPts val="0"/>
              </a:spcBef>
              <a:spcAft>
                <a:spcPts val="0"/>
              </a:spcAft>
              <a:defRPr/>
            </a:pPr>
            <a:r>
              <a:rPr lang="en-AU" sz="3200" b="1" dirty="0"/>
              <a:t>(60 in 2011)</a:t>
            </a:r>
          </a:p>
          <a:p>
            <a:pPr algn="ctr" fontAlgn="auto">
              <a:spcBef>
                <a:spcPts val="0"/>
              </a:spcBef>
              <a:spcAft>
                <a:spcPts val="0"/>
              </a:spcAft>
              <a:defRPr/>
            </a:pPr>
            <a:endParaRPr lang="en-US" dirty="0"/>
          </a:p>
        </p:txBody>
      </p:sp>
      <p:sp>
        <p:nvSpPr>
          <p:cNvPr id="9" name="Rectangle 8"/>
          <p:cNvSpPr/>
          <p:nvPr/>
        </p:nvSpPr>
        <p:spPr>
          <a:xfrm>
            <a:off x="4953000" y="1676400"/>
            <a:ext cx="3733800" cy="41148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AU" sz="2800" b="1" dirty="0">
                <a:solidFill>
                  <a:schemeClr val="accent4">
                    <a:lumMod val="75000"/>
                  </a:schemeClr>
                </a:solidFill>
              </a:rPr>
              <a:t>NOT YET IN THE</a:t>
            </a:r>
          </a:p>
          <a:p>
            <a:pPr algn="ctr" fontAlgn="auto">
              <a:spcBef>
                <a:spcPts val="0"/>
              </a:spcBef>
              <a:spcAft>
                <a:spcPts val="0"/>
              </a:spcAft>
              <a:defRPr/>
            </a:pPr>
            <a:r>
              <a:rPr lang="en-AU" sz="2800" b="1" dirty="0">
                <a:solidFill>
                  <a:schemeClr val="accent4">
                    <a:lumMod val="75000"/>
                  </a:schemeClr>
                </a:solidFill>
              </a:rPr>
              <a:t>PROGRAMME</a:t>
            </a:r>
            <a:endParaRPr lang="en-US" sz="2800" dirty="0">
              <a:solidFill>
                <a:schemeClr val="accent4">
                  <a:lumMod val="75000"/>
                </a:schemeClr>
              </a:solidFill>
            </a:endParaRPr>
          </a:p>
        </p:txBody>
      </p:sp>
      <p:sp>
        <p:nvSpPr>
          <p:cNvPr id="11" name="Right Arrow 10"/>
          <p:cNvSpPr/>
          <p:nvPr/>
        </p:nvSpPr>
        <p:spPr>
          <a:xfrm>
            <a:off x="4038600" y="3505200"/>
            <a:ext cx="8382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4419600" cy="5791200"/>
          </a:xfrm>
        </p:spPr>
        <p:txBody>
          <a:bodyPr rtlCol="0">
            <a:normAutofit fontScale="90000"/>
          </a:bodyPr>
          <a:lstStyle/>
          <a:p>
            <a:pPr eaLnBrk="1" fontAlgn="auto" hangingPunct="1">
              <a:spcAft>
                <a:spcPts val="0"/>
              </a:spcAft>
              <a:defRPr/>
            </a:pPr>
            <a:r>
              <a:rPr lang="en-AU" sz="5400" b="1" dirty="0" smtClean="0"/>
              <a:t>1.</a:t>
            </a:r>
            <a:br>
              <a:rPr lang="en-AU" sz="5400" b="1" dirty="0" smtClean="0"/>
            </a:br>
            <a:r>
              <a:rPr lang="en-AU" sz="5400" b="1" dirty="0" smtClean="0"/>
              <a:t/>
            </a:r>
            <a:br>
              <a:rPr lang="en-AU" sz="5400" b="1" dirty="0" smtClean="0"/>
            </a:br>
            <a:r>
              <a:rPr lang="en-AU" sz="5400" b="1" dirty="0" smtClean="0"/>
              <a:t>BACKGROUND INFORMATION ON EDUCATION IN VANUATU</a:t>
            </a:r>
            <a:endParaRPr lang="en-US" sz="5400" b="1" dirty="0"/>
          </a:p>
        </p:txBody>
      </p:sp>
      <p:pic>
        <p:nvPicPr>
          <p:cNvPr id="3075" name="Picture 2" descr="map of vanuatu.jpg"/>
          <p:cNvPicPr>
            <a:picLocks noChangeAspect="1"/>
          </p:cNvPicPr>
          <p:nvPr/>
        </p:nvPicPr>
        <p:blipFill>
          <a:blip r:embed="rId2"/>
          <a:srcRect l="3125" t="3333" r="6250" b="5556"/>
          <a:stretch>
            <a:fillRect/>
          </a:stretch>
        </p:blipFill>
        <p:spPr bwMode="auto">
          <a:xfrm>
            <a:off x="4724400" y="381000"/>
            <a:ext cx="4203700" cy="594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AU" b="1" dirty="0" smtClean="0"/>
              <a:t>HARMONISED CURRICULUM AT VITE</a:t>
            </a:r>
            <a:endParaRPr lang="en-US" b="1" dirty="0"/>
          </a:p>
        </p:txBody>
      </p:sp>
      <p:sp>
        <p:nvSpPr>
          <p:cNvPr id="5" name="Oval 4"/>
          <p:cNvSpPr/>
          <p:nvPr/>
        </p:nvSpPr>
        <p:spPr>
          <a:xfrm>
            <a:off x="304800" y="1905000"/>
            <a:ext cx="3581400" cy="3657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AU" sz="3200" b="1" dirty="0"/>
              <a:t>YEAR 3</a:t>
            </a:r>
          </a:p>
          <a:p>
            <a:pPr algn="ctr" fontAlgn="auto">
              <a:spcBef>
                <a:spcPts val="0"/>
              </a:spcBef>
              <a:spcAft>
                <a:spcPts val="0"/>
              </a:spcAft>
              <a:defRPr/>
            </a:pPr>
            <a:endParaRPr lang="en-AU" sz="3200" b="1" dirty="0"/>
          </a:p>
          <a:p>
            <a:pPr algn="ctr" fontAlgn="auto">
              <a:spcBef>
                <a:spcPts val="0"/>
              </a:spcBef>
              <a:spcAft>
                <a:spcPts val="0"/>
              </a:spcAft>
              <a:defRPr/>
            </a:pPr>
            <a:r>
              <a:rPr lang="en-AU" sz="3200" b="1" dirty="0"/>
              <a:t>ALL</a:t>
            </a:r>
          </a:p>
          <a:p>
            <a:pPr algn="ctr" fontAlgn="auto">
              <a:spcBef>
                <a:spcPts val="0"/>
              </a:spcBef>
              <a:spcAft>
                <a:spcPts val="0"/>
              </a:spcAft>
              <a:defRPr/>
            </a:pPr>
            <a:r>
              <a:rPr lang="en-AU" sz="3200" b="1" dirty="0"/>
              <a:t>STUDENTS</a:t>
            </a:r>
          </a:p>
          <a:p>
            <a:pPr algn="ctr" fontAlgn="auto">
              <a:spcBef>
                <a:spcPts val="0"/>
              </a:spcBef>
              <a:spcAft>
                <a:spcPts val="0"/>
              </a:spcAft>
              <a:defRPr/>
            </a:pPr>
            <a:r>
              <a:rPr lang="en-AU" sz="3200" b="1" dirty="0"/>
              <a:t>(110 in 2012)</a:t>
            </a:r>
          </a:p>
          <a:p>
            <a:pPr algn="ctr" fontAlgn="auto">
              <a:spcBef>
                <a:spcPts val="0"/>
              </a:spcBef>
              <a:spcAft>
                <a:spcPts val="0"/>
              </a:spcAft>
              <a:defRPr/>
            </a:pPr>
            <a:endParaRPr lang="en-US" dirty="0"/>
          </a:p>
        </p:txBody>
      </p:sp>
      <p:sp>
        <p:nvSpPr>
          <p:cNvPr id="9" name="Rectangle 8"/>
          <p:cNvSpPr/>
          <p:nvPr/>
        </p:nvSpPr>
        <p:spPr>
          <a:xfrm>
            <a:off x="4953000" y="1676400"/>
            <a:ext cx="3733800" cy="41148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AU" sz="2800" b="1" dirty="0">
                <a:solidFill>
                  <a:schemeClr val="accent4">
                    <a:lumMod val="75000"/>
                  </a:schemeClr>
                </a:solidFill>
              </a:rPr>
              <a:t>PROGRAMMES ARE STILL BEING DEVELOPED</a:t>
            </a:r>
            <a:endParaRPr lang="en-US" sz="2800" dirty="0">
              <a:solidFill>
                <a:schemeClr val="accent4">
                  <a:lumMod val="75000"/>
                </a:schemeClr>
              </a:solidFill>
            </a:endParaRPr>
          </a:p>
        </p:txBody>
      </p:sp>
      <p:sp>
        <p:nvSpPr>
          <p:cNvPr id="11" name="Right Arrow 10"/>
          <p:cNvSpPr/>
          <p:nvPr/>
        </p:nvSpPr>
        <p:spPr>
          <a:xfrm>
            <a:off x="4038600" y="3505200"/>
            <a:ext cx="8382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0" y="0"/>
            <a:ext cx="9144000" cy="868363"/>
          </a:xfrm>
        </p:spPr>
        <p:txBody>
          <a:bodyPr/>
          <a:lstStyle/>
          <a:p>
            <a:pPr eaLnBrk="1" hangingPunct="1"/>
            <a:r>
              <a:rPr lang="en-AU" sz="3200" b="1" smtClean="0"/>
              <a:t>ASPECTS OF CLIMATE CHANGE EDUCATION AT VITE</a:t>
            </a:r>
            <a:endParaRPr lang="en-US" sz="3200" b="1" smtClean="0"/>
          </a:p>
        </p:txBody>
      </p:sp>
      <p:sp>
        <p:nvSpPr>
          <p:cNvPr id="11" name="Right Arrow 10"/>
          <p:cNvSpPr/>
          <p:nvPr/>
        </p:nvSpPr>
        <p:spPr>
          <a:xfrm>
            <a:off x="5029200" y="2209800"/>
            <a:ext cx="5334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5562600" y="914400"/>
            <a:ext cx="3200400" cy="2286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AU" sz="2800" b="1" dirty="0">
                <a:solidFill>
                  <a:schemeClr val="accent4">
                    <a:lumMod val="75000"/>
                  </a:schemeClr>
                </a:solidFill>
              </a:rPr>
              <a:t>EVIDENCE</a:t>
            </a:r>
          </a:p>
          <a:p>
            <a:pPr fontAlgn="auto">
              <a:spcBef>
                <a:spcPts val="0"/>
              </a:spcBef>
              <a:spcAft>
                <a:spcPts val="0"/>
              </a:spcAft>
              <a:buFont typeface="Arial" pitchFamily="34" charset="0"/>
              <a:buChar char="•"/>
              <a:defRPr/>
            </a:pPr>
            <a:r>
              <a:rPr lang="en-AU" sz="2800" b="1" dirty="0">
                <a:solidFill>
                  <a:schemeClr val="accent4">
                    <a:lumMod val="75000"/>
                  </a:schemeClr>
                </a:solidFill>
              </a:rPr>
              <a:t>  Temperature rise </a:t>
            </a:r>
          </a:p>
          <a:p>
            <a:pPr fontAlgn="auto">
              <a:spcBef>
                <a:spcPts val="0"/>
              </a:spcBef>
              <a:spcAft>
                <a:spcPts val="0"/>
              </a:spcAft>
              <a:buFont typeface="Arial" pitchFamily="34" charset="0"/>
              <a:buChar char="•"/>
              <a:defRPr/>
            </a:pPr>
            <a:r>
              <a:rPr lang="en-AU" sz="2800" b="1" dirty="0">
                <a:solidFill>
                  <a:schemeClr val="accent4">
                    <a:lumMod val="75000"/>
                  </a:schemeClr>
                </a:solidFill>
              </a:rPr>
              <a:t>  Sea level rise</a:t>
            </a:r>
          </a:p>
          <a:p>
            <a:pPr fontAlgn="auto">
              <a:spcBef>
                <a:spcPts val="0"/>
              </a:spcBef>
              <a:spcAft>
                <a:spcPts val="0"/>
              </a:spcAft>
              <a:buFont typeface="Arial" pitchFamily="34" charset="0"/>
              <a:buChar char="•"/>
              <a:defRPr/>
            </a:pPr>
            <a:r>
              <a:rPr lang="en-AU" sz="2800" b="1" dirty="0">
                <a:solidFill>
                  <a:schemeClr val="accent4">
                    <a:lumMod val="75000"/>
                  </a:schemeClr>
                </a:solidFill>
              </a:rPr>
              <a:t>  Reduced ice cover</a:t>
            </a:r>
            <a:endParaRPr lang="en-US" sz="2800" dirty="0"/>
          </a:p>
        </p:txBody>
      </p:sp>
      <p:sp>
        <p:nvSpPr>
          <p:cNvPr id="13" name="Rectangle 12"/>
          <p:cNvSpPr/>
          <p:nvPr/>
        </p:nvSpPr>
        <p:spPr>
          <a:xfrm>
            <a:off x="6477000" y="4495800"/>
            <a:ext cx="2514600" cy="22098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AU" sz="2800" b="1" dirty="0">
                <a:solidFill>
                  <a:schemeClr val="accent4">
                    <a:lumMod val="75000"/>
                  </a:schemeClr>
                </a:solidFill>
              </a:rPr>
              <a:t>POSSIBLE </a:t>
            </a:r>
          </a:p>
          <a:p>
            <a:pPr algn="ctr" fontAlgn="auto">
              <a:spcBef>
                <a:spcPts val="0"/>
              </a:spcBef>
              <a:spcAft>
                <a:spcPts val="0"/>
              </a:spcAft>
              <a:defRPr/>
            </a:pPr>
            <a:r>
              <a:rPr lang="en-AU" sz="2800" b="1" dirty="0">
                <a:solidFill>
                  <a:schemeClr val="accent4">
                    <a:lumMod val="75000"/>
                  </a:schemeClr>
                </a:solidFill>
              </a:rPr>
              <a:t>CAUSES</a:t>
            </a:r>
          </a:p>
          <a:p>
            <a:pPr fontAlgn="auto">
              <a:spcBef>
                <a:spcPts val="0"/>
              </a:spcBef>
              <a:spcAft>
                <a:spcPts val="0"/>
              </a:spcAft>
              <a:buFont typeface="Arial" pitchFamily="34" charset="0"/>
              <a:buChar char="•"/>
              <a:defRPr/>
            </a:pPr>
            <a:r>
              <a:rPr lang="en-AU" sz="2800" b="1" dirty="0">
                <a:solidFill>
                  <a:schemeClr val="accent4">
                    <a:lumMod val="75000"/>
                  </a:schemeClr>
                </a:solidFill>
              </a:rPr>
              <a:t>  Natural</a:t>
            </a:r>
          </a:p>
          <a:p>
            <a:pPr fontAlgn="auto">
              <a:spcBef>
                <a:spcPts val="0"/>
              </a:spcBef>
              <a:spcAft>
                <a:spcPts val="0"/>
              </a:spcAft>
              <a:buFont typeface="Arial" pitchFamily="34" charset="0"/>
              <a:buChar char="•"/>
              <a:defRPr/>
            </a:pPr>
            <a:r>
              <a:rPr lang="en-AU" sz="2800" b="1" dirty="0">
                <a:solidFill>
                  <a:schemeClr val="accent4">
                    <a:lumMod val="75000"/>
                  </a:schemeClr>
                </a:solidFill>
              </a:rPr>
              <a:t>  </a:t>
            </a:r>
            <a:r>
              <a:rPr lang="en-AU" sz="2800" b="1" dirty="0" err="1">
                <a:solidFill>
                  <a:schemeClr val="accent4">
                    <a:lumMod val="75000"/>
                  </a:schemeClr>
                </a:solidFill>
              </a:rPr>
              <a:t>Anthropo</a:t>
            </a:r>
            <a:r>
              <a:rPr lang="en-AU" sz="2800" b="1" dirty="0">
                <a:solidFill>
                  <a:schemeClr val="accent4">
                    <a:lumMod val="75000"/>
                  </a:schemeClr>
                </a:solidFill>
              </a:rPr>
              <a:t>-</a:t>
            </a:r>
          </a:p>
          <a:p>
            <a:pPr fontAlgn="auto">
              <a:spcBef>
                <a:spcPts val="0"/>
              </a:spcBef>
              <a:spcAft>
                <a:spcPts val="0"/>
              </a:spcAft>
              <a:defRPr/>
            </a:pPr>
            <a:r>
              <a:rPr lang="en-AU" sz="2800" b="1" dirty="0">
                <a:solidFill>
                  <a:schemeClr val="accent4">
                    <a:lumMod val="75000"/>
                  </a:schemeClr>
                </a:solidFill>
              </a:rPr>
              <a:t>        </a:t>
            </a:r>
            <a:r>
              <a:rPr lang="en-AU" sz="2800" b="1" dirty="0" err="1">
                <a:solidFill>
                  <a:schemeClr val="accent4">
                    <a:lumMod val="75000"/>
                  </a:schemeClr>
                </a:solidFill>
              </a:rPr>
              <a:t>morphic</a:t>
            </a:r>
            <a:endParaRPr lang="en-US" sz="2800" dirty="0"/>
          </a:p>
        </p:txBody>
      </p:sp>
      <p:sp>
        <p:nvSpPr>
          <p:cNvPr id="14" name="Rectangle 13"/>
          <p:cNvSpPr/>
          <p:nvPr/>
        </p:nvSpPr>
        <p:spPr>
          <a:xfrm>
            <a:off x="228600" y="838200"/>
            <a:ext cx="4724400" cy="2438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AU" sz="2800" b="1" dirty="0">
                <a:solidFill>
                  <a:schemeClr val="accent4">
                    <a:lumMod val="75000"/>
                  </a:schemeClr>
                </a:solidFill>
              </a:rPr>
              <a:t>NATURE</a:t>
            </a:r>
          </a:p>
          <a:p>
            <a:pPr fontAlgn="auto">
              <a:spcBef>
                <a:spcPts val="0"/>
              </a:spcBef>
              <a:spcAft>
                <a:spcPts val="0"/>
              </a:spcAft>
              <a:buFont typeface="Arial" pitchFamily="34" charset="0"/>
              <a:buChar char="•"/>
              <a:defRPr/>
            </a:pPr>
            <a:r>
              <a:rPr lang="en-AU" sz="2800" b="1" dirty="0">
                <a:solidFill>
                  <a:schemeClr val="accent4">
                    <a:lumMod val="75000"/>
                  </a:schemeClr>
                </a:solidFill>
              </a:rPr>
              <a:t>  Greenhouse effect</a:t>
            </a:r>
          </a:p>
          <a:p>
            <a:pPr fontAlgn="auto">
              <a:spcBef>
                <a:spcPts val="0"/>
              </a:spcBef>
              <a:spcAft>
                <a:spcPts val="0"/>
              </a:spcAft>
              <a:buFont typeface="Arial" pitchFamily="34" charset="0"/>
              <a:buChar char="•"/>
              <a:defRPr/>
            </a:pPr>
            <a:r>
              <a:rPr lang="en-AU" sz="2800" b="1" dirty="0">
                <a:solidFill>
                  <a:schemeClr val="accent4">
                    <a:lumMod val="75000"/>
                  </a:schemeClr>
                </a:solidFill>
              </a:rPr>
              <a:t>  Enhanced greenhouse effect</a:t>
            </a:r>
          </a:p>
          <a:p>
            <a:pPr fontAlgn="auto">
              <a:spcBef>
                <a:spcPts val="0"/>
              </a:spcBef>
              <a:spcAft>
                <a:spcPts val="0"/>
              </a:spcAft>
              <a:buFont typeface="Arial" pitchFamily="34" charset="0"/>
              <a:buChar char="•"/>
              <a:defRPr/>
            </a:pPr>
            <a:r>
              <a:rPr lang="en-AU" sz="2800" b="1" dirty="0">
                <a:solidFill>
                  <a:schemeClr val="accent4">
                    <a:lumMod val="75000"/>
                  </a:schemeClr>
                </a:solidFill>
              </a:rPr>
              <a:t>  El Nino and La Nina</a:t>
            </a:r>
          </a:p>
          <a:p>
            <a:pPr fontAlgn="auto">
              <a:spcBef>
                <a:spcPts val="0"/>
              </a:spcBef>
              <a:spcAft>
                <a:spcPts val="0"/>
              </a:spcAft>
              <a:buFont typeface="Arial" pitchFamily="34" charset="0"/>
              <a:buChar char="•"/>
              <a:defRPr/>
            </a:pPr>
            <a:r>
              <a:rPr lang="en-AU" sz="2800" b="1" dirty="0">
                <a:solidFill>
                  <a:schemeClr val="accent4">
                    <a:lumMod val="75000"/>
                  </a:schemeClr>
                </a:solidFill>
              </a:rPr>
              <a:t>  Ozone hole</a:t>
            </a:r>
            <a:endParaRPr lang="en-US" sz="2800" dirty="0"/>
          </a:p>
        </p:txBody>
      </p:sp>
      <p:sp>
        <p:nvSpPr>
          <p:cNvPr id="15" name="Right Arrow 14"/>
          <p:cNvSpPr/>
          <p:nvPr/>
        </p:nvSpPr>
        <p:spPr>
          <a:xfrm rot="5400000">
            <a:off x="7848600" y="3581400"/>
            <a:ext cx="12954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ectangle 16"/>
          <p:cNvSpPr/>
          <p:nvPr/>
        </p:nvSpPr>
        <p:spPr>
          <a:xfrm>
            <a:off x="228600" y="4038600"/>
            <a:ext cx="2514600" cy="2667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AU" sz="2800" b="1" dirty="0">
                <a:solidFill>
                  <a:schemeClr val="accent4">
                    <a:lumMod val="75000"/>
                  </a:schemeClr>
                </a:solidFill>
              </a:rPr>
              <a:t>OPTIONS FOR MITIGATION </a:t>
            </a:r>
          </a:p>
          <a:p>
            <a:pPr fontAlgn="auto">
              <a:spcBef>
                <a:spcPts val="0"/>
              </a:spcBef>
              <a:spcAft>
                <a:spcPts val="0"/>
              </a:spcAft>
              <a:buFont typeface="Arial" pitchFamily="34" charset="0"/>
              <a:buChar char="•"/>
              <a:defRPr/>
            </a:pPr>
            <a:r>
              <a:rPr lang="en-AU" sz="2800" b="1" dirty="0">
                <a:solidFill>
                  <a:schemeClr val="accent4">
                    <a:lumMod val="75000"/>
                  </a:schemeClr>
                </a:solidFill>
              </a:rPr>
              <a:t>  International</a:t>
            </a:r>
          </a:p>
          <a:p>
            <a:pPr fontAlgn="auto">
              <a:spcBef>
                <a:spcPts val="0"/>
              </a:spcBef>
              <a:spcAft>
                <a:spcPts val="0"/>
              </a:spcAft>
              <a:buFont typeface="Arial" pitchFamily="34" charset="0"/>
              <a:buChar char="•"/>
              <a:defRPr/>
            </a:pPr>
            <a:r>
              <a:rPr lang="en-AU" sz="2800" b="1" dirty="0">
                <a:solidFill>
                  <a:schemeClr val="accent4">
                    <a:lumMod val="75000"/>
                  </a:schemeClr>
                </a:solidFill>
              </a:rPr>
              <a:t>  National</a:t>
            </a:r>
          </a:p>
          <a:p>
            <a:pPr fontAlgn="auto">
              <a:spcBef>
                <a:spcPts val="0"/>
              </a:spcBef>
              <a:spcAft>
                <a:spcPts val="0"/>
              </a:spcAft>
              <a:buFont typeface="Arial" pitchFamily="34" charset="0"/>
              <a:buChar char="•"/>
              <a:defRPr/>
            </a:pPr>
            <a:r>
              <a:rPr lang="en-AU" sz="2800" b="1" dirty="0">
                <a:solidFill>
                  <a:schemeClr val="accent4">
                    <a:lumMod val="75000"/>
                  </a:schemeClr>
                </a:solidFill>
              </a:rPr>
              <a:t>  Community</a:t>
            </a:r>
          </a:p>
          <a:p>
            <a:pPr fontAlgn="auto">
              <a:spcBef>
                <a:spcPts val="0"/>
              </a:spcBef>
              <a:spcAft>
                <a:spcPts val="0"/>
              </a:spcAft>
              <a:buFont typeface="Arial" pitchFamily="34" charset="0"/>
              <a:buChar char="•"/>
              <a:defRPr/>
            </a:pPr>
            <a:r>
              <a:rPr lang="en-AU" sz="2800" b="1" dirty="0">
                <a:solidFill>
                  <a:schemeClr val="accent4">
                    <a:lumMod val="75000"/>
                  </a:schemeClr>
                </a:solidFill>
              </a:rPr>
              <a:t>  Individual</a:t>
            </a:r>
            <a:endParaRPr lang="en-US" sz="2800" dirty="0"/>
          </a:p>
        </p:txBody>
      </p:sp>
      <p:sp>
        <p:nvSpPr>
          <p:cNvPr id="18" name="Bent-Up Arrow 17"/>
          <p:cNvSpPr/>
          <p:nvPr/>
        </p:nvSpPr>
        <p:spPr>
          <a:xfrm rot="16200000">
            <a:off x="6400800" y="3581400"/>
            <a:ext cx="762000" cy="1066800"/>
          </a:xfrm>
          <a:prstGeom prst="bentUpArrow">
            <a:avLst>
              <a:gd name="adj1" fmla="val 42142"/>
              <a:gd name="adj2" fmla="val 31429"/>
              <a:gd name="adj3" fmla="val 2214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Bent Arrow 20"/>
          <p:cNvSpPr/>
          <p:nvPr/>
        </p:nvSpPr>
        <p:spPr>
          <a:xfrm rot="10800000">
            <a:off x="2819400" y="5715000"/>
            <a:ext cx="1219200" cy="990600"/>
          </a:xfrm>
          <a:prstGeom prst="bentArrow">
            <a:avLst>
              <a:gd name="adj1" fmla="val 32692"/>
              <a:gd name="adj2" fmla="val 25000"/>
              <a:gd name="adj3" fmla="val 25000"/>
              <a:gd name="adj4" fmla="val 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6" name="Rectangle 15"/>
          <p:cNvSpPr/>
          <p:nvPr/>
        </p:nvSpPr>
        <p:spPr>
          <a:xfrm>
            <a:off x="2895600" y="3581400"/>
            <a:ext cx="3352800" cy="25146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AU" sz="2800" b="1" dirty="0">
                <a:solidFill>
                  <a:schemeClr val="accent4">
                    <a:lumMod val="75000"/>
                  </a:schemeClr>
                </a:solidFill>
              </a:rPr>
              <a:t>IMPACTS OF GW</a:t>
            </a:r>
          </a:p>
          <a:p>
            <a:pPr fontAlgn="auto">
              <a:spcBef>
                <a:spcPts val="0"/>
              </a:spcBef>
              <a:spcAft>
                <a:spcPts val="0"/>
              </a:spcAft>
              <a:buFont typeface="Arial" pitchFamily="34" charset="0"/>
              <a:buChar char="•"/>
              <a:defRPr/>
            </a:pPr>
            <a:r>
              <a:rPr lang="en-AU" sz="2800" b="1" dirty="0">
                <a:solidFill>
                  <a:schemeClr val="accent4">
                    <a:lumMod val="75000"/>
                  </a:schemeClr>
                </a:solidFill>
              </a:rPr>
              <a:t>  Sea level rise</a:t>
            </a:r>
          </a:p>
          <a:p>
            <a:pPr fontAlgn="auto">
              <a:spcBef>
                <a:spcPts val="0"/>
              </a:spcBef>
              <a:spcAft>
                <a:spcPts val="0"/>
              </a:spcAft>
              <a:buFont typeface="Arial" pitchFamily="34" charset="0"/>
              <a:buChar char="•"/>
              <a:defRPr/>
            </a:pPr>
            <a:r>
              <a:rPr lang="en-AU" sz="2800" b="1" dirty="0">
                <a:solidFill>
                  <a:schemeClr val="accent4">
                    <a:lumMod val="75000"/>
                  </a:schemeClr>
                </a:solidFill>
              </a:rPr>
              <a:t>  Climate change</a:t>
            </a:r>
          </a:p>
          <a:p>
            <a:pPr fontAlgn="auto">
              <a:spcBef>
                <a:spcPts val="0"/>
              </a:spcBef>
              <a:spcAft>
                <a:spcPts val="0"/>
              </a:spcAft>
              <a:buFont typeface="Arial" pitchFamily="34" charset="0"/>
              <a:buChar char="•"/>
              <a:defRPr/>
            </a:pPr>
            <a:r>
              <a:rPr lang="en-AU" sz="2800" b="1" dirty="0">
                <a:solidFill>
                  <a:schemeClr val="accent4">
                    <a:lumMod val="75000"/>
                  </a:schemeClr>
                </a:solidFill>
              </a:rPr>
              <a:t>  Effects on food and</a:t>
            </a:r>
          </a:p>
          <a:p>
            <a:pPr fontAlgn="auto">
              <a:spcBef>
                <a:spcPts val="0"/>
              </a:spcBef>
              <a:spcAft>
                <a:spcPts val="0"/>
              </a:spcAft>
              <a:defRPr/>
            </a:pPr>
            <a:r>
              <a:rPr lang="en-AU" sz="2800" b="1" dirty="0">
                <a:solidFill>
                  <a:schemeClr val="accent4">
                    <a:lumMod val="75000"/>
                  </a:schemeClr>
                </a:solidFill>
              </a:rPr>
              <a:t>          water resources</a:t>
            </a:r>
          </a:p>
          <a:p>
            <a:pPr fontAlgn="auto">
              <a:spcBef>
                <a:spcPts val="0"/>
              </a:spcBef>
              <a:spcAft>
                <a:spcPts val="0"/>
              </a:spcAft>
              <a:buFont typeface="Arial" pitchFamily="34" charset="0"/>
              <a:buChar char="•"/>
              <a:defRPr/>
            </a:pPr>
            <a:r>
              <a:rPr lang="en-AU" sz="2800" b="1" dirty="0">
                <a:solidFill>
                  <a:schemeClr val="accent4">
                    <a:lumMod val="75000"/>
                  </a:schemeClr>
                </a:solidFill>
              </a:rPr>
              <a:t>  Effects on society</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1+#ppt_w/2"/>
                                          </p:val>
                                        </p:tav>
                                        <p:tav tm="100000">
                                          <p:val>
                                            <p:strVal val="#ppt_x"/>
                                          </p:val>
                                        </p:tav>
                                      </p:tavLst>
                                    </p:anim>
                                    <p:anim calcmode="lin" valueType="num">
                                      <p:cBhvr additive="base">
                                        <p:cTn id="26"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fill="hold"/>
                                        <p:tgtEl>
                                          <p:spTgt spid="21"/>
                                        </p:tgtEl>
                                        <p:attrNameLst>
                                          <p:attrName>ppt_x</p:attrName>
                                        </p:attrNameLst>
                                      </p:cBhvr>
                                      <p:tavLst>
                                        <p:tav tm="0">
                                          <p:val>
                                            <p:strVal val="1+#ppt_w/2"/>
                                          </p:val>
                                        </p:tav>
                                        <p:tav tm="100000">
                                          <p:val>
                                            <p:strVal val="#ppt_x"/>
                                          </p:val>
                                        </p:tav>
                                      </p:tavLst>
                                    </p:anim>
                                    <p:anim calcmode="lin" valueType="num">
                                      <p:cBhvr additive="base">
                                        <p:cTn id="50"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7"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yclone map 14 march 2010.jpg"/>
          <p:cNvPicPr>
            <a:picLocks noChangeAspect="1"/>
          </p:cNvPicPr>
          <p:nvPr/>
        </p:nvPicPr>
        <p:blipFill>
          <a:blip r:embed="rId2"/>
          <a:srcRect/>
          <a:stretch>
            <a:fillRect/>
          </a:stretch>
        </p:blipFill>
        <p:spPr bwMode="auto">
          <a:xfrm>
            <a:off x="3962400" y="304800"/>
            <a:ext cx="4956175" cy="6019800"/>
          </a:xfrm>
          <a:prstGeom prst="rect">
            <a:avLst/>
          </a:prstGeom>
          <a:noFill/>
          <a:ln w="9525">
            <a:noFill/>
            <a:miter lim="800000"/>
            <a:headEnd/>
            <a:tailEnd/>
          </a:ln>
        </p:spPr>
      </p:pic>
      <p:sp>
        <p:nvSpPr>
          <p:cNvPr id="4" name="Title 1"/>
          <p:cNvSpPr txBox="1">
            <a:spLocks/>
          </p:cNvSpPr>
          <p:nvPr/>
        </p:nvSpPr>
        <p:spPr>
          <a:xfrm>
            <a:off x="228600" y="304800"/>
            <a:ext cx="3657600" cy="1524000"/>
          </a:xfrm>
          <a:prstGeom prst="rect">
            <a:avLst/>
          </a:prstGeom>
        </p:spPr>
        <p:txBody>
          <a:bodyPr>
            <a:normAutofit fontScale="92500"/>
          </a:bodyPr>
          <a:lstStyle/>
          <a:p>
            <a:pPr algn="ctr" fontAlgn="auto">
              <a:spcAft>
                <a:spcPts val="0"/>
              </a:spcAft>
              <a:defRPr/>
            </a:pPr>
            <a:r>
              <a:rPr lang="en-AU" sz="3200" b="1" dirty="0">
                <a:latin typeface="+mj-lt"/>
                <a:ea typeface="+mj-ea"/>
                <a:cs typeface="+mj-cs"/>
              </a:rPr>
              <a:t>IMPACTS OF GLOBAL WARMING AND CLIMATE CHANGE</a:t>
            </a:r>
            <a:endParaRPr lang="en-US" sz="3200" b="1" dirty="0">
              <a:latin typeface="+mj-lt"/>
              <a:ea typeface="+mj-ea"/>
              <a:cs typeface="+mj-cs"/>
            </a:endParaRPr>
          </a:p>
        </p:txBody>
      </p:sp>
      <p:pic>
        <p:nvPicPr>
          <p:cNvPr id="23558" name="Picture 6" descr="http://extrememarine.org.uk/coralreefsversusclimatechange/files/2010/12/leached.jpg"/>
          <p:cNvPicPr>
            <a:picLocks noChangeAspect="1" noChangeArrowheads="1"/>
          </p:cNvPicPr>
          <p:nvPr/>
        </p:nvPicPr>
        <p:blipFill>
          <a:blip r:embed="rId3"/>
          <a:srcRect/>
          <a:stretch>
            <a:fillRect/>
          </a:stretch>
        </p:blipFill>
        <p:spPr bwMode="auto">
          <a:xfrm>
            <a:off x="533400" y="1828800"/>
            <a:ext cx="3048000" cy="2286000"/>
          </a:xfrm>
          <a:prstGeom prst="rect">
            <a:avLst/>
          </a:prstGeom>
          <a:noFill/>
          <a:ln w="9525">
            <a:noFill/>
            <a:miter lim="800000"/>
            <a:headEnd/>
            <a:tailEnd/>
          </a:ln>
        </p:spPr>
      </p:pic>
      <p:pic>
        <p:nvPicPr>
          <p:cNvPr id="6" name="Picture 6" descr="girlwota"/>
          <p:cNvPicPr>
            <a:picLocks noChangeAspect="1" noChangeArrowheads="1"/>
          </p:cNvPicPr>
          <p:nvPr/>
        </p:nvPicPr>
        <p:blipFill>
          <a:blip r:embed="rId4">
            <a:lum bright="22000"/>
          </a:blip>
          <a:srcRect/>
          <a:stretch>
            <a:fillRect/>
          </a:stretch>
        </p:blipFill>
        <p:spPr bwMode="auto">
          <a:xfrm>
            <a:off x="762000" y="4343400"/>
            <a:ext cx="2544763" cy="2286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3558"/>
                                        </p:tgtEl>
                                        <p:attrNameLst>
                                          <p:attrName>style.visibility</p:attrName>
                                        </p:attrNameLst>
                                      </p:cBhvr>
                                      <p:to>
                                        <p:strVal val="visible"/>
                                      </p:to>
                                    </p:set>
                                    <p:animEffect transition="in" filter="dissolve">
                                      <p:cBhvr>
                                        <p:cTn id="7" dur="500"/>
                                        <p:tgtEl>
                                          <p:spTgt spid="2355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3554"/>
                                        </p:tgtEl>
                                        <p:attrNameLst>
                                          <p:attrName>style.visibility</p:attrName>
                                        </p:attrNameLst>
                                      </p:cBhvr>
                                      <p:to>
                                        <p:strVal val="visible"/>
                                      </p:to>
                                    </p:set>
                                    <p:animEffect transition="in" filter="dissolve">
                                      <p:cBhvr>
                                        <p:cTn id="12" dur="500"/>
                                        <p:tgtEl>
                                          <p:spTgt spid="2355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sea level rise near saratamata"/>
          <p:cNvPicPr>
            <a:picLocks noChangeAspect="1" noChangeArrowheads="1"/>
          </p:cNvPicPr>
          <p:nvPr/>
        </p:nvPicPr>
        <p:blipFill>
          <a:blip r:embed="rId2">
            <a:lum bright="10000" contrast="10000"/>
          </a:blip>
          <a:srcRect/>
          <a:stretch>
            <a:fillRect/>
          </a:stretch>
        </p:blipFill>
        <p:spPr bwMode="auto">
          <a:xfrm>
            <a:off x="0" y="0"/>
            <a:ext cx="9144000" cy="6858000"/>
          </a:xfrm>
          <a:prstGeom prst="rect">
            <a:avLst/>
          </a:prstGeom>
          <a:noFill/>
          <a:ln w="9525">
            <a:noFill/>
            <a:miter lim="800000"/>
            <a:headEnd/>
            <a:tailEnd/>
          </a:ln>
        </p:spPr>
      </p:pic>
      <p:sp>
        <p:nvSpPr>
          <p:cNvPr id="24579" name="Text Box 5"/>
          <p:cNvSpPr txBox="1">
            <a:spLocks noChangeArrowheads="1"/>
          </p:cNvSpPr>
          <p:nvPr/>
        </p:nvSpPr>
        <p:spPr bwMode="auto">
          <a:xfrm>
            <a:off x="304800" y="457200"/>
            <a:ext cx="5943600" cy="1006475"/>
          </a:xfrm>
          <a:prstGeom prst="rect">
            <a:avLst/>
          </a:prstGeom>
          <a:noFill/>
          <a:ln w="9525">
            <a:noFill/>
            <a:miter lim="800000"/>
            <a:headEnd/>
            <a:tailEnd/>
          </a:ln>
        </p:spPr>
        <p:txBody>
          <a:bodyPr>
            <a:spAutoFit/>
          </a:bodyPr>
          <a:lstStyle/>
          <a:p>
            <a:pPr algn="ctr">
              <a:spcBef>
                <a:spcPct val="50000"/>
              </a:spcBef>
            </a:pPr>
            <a:r>
              <a:rPr lang="en-US" sz="3000" b="1">
                <a:latin typeface="Calibri" pitchFamily="34" charset="0"/>
              </a:rPr>
              <a:t>SEA LEVEL RISE NEAR SARATAMATA, AMBAE, VANUATU</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2580" name="Picture 4" descr="SharksSeaLevel"/>
          <p:cNvPicPr>
            <a:picLocks noGrp="1" noChangeAspect="1" noChangeArrowheads="1"/>
          </p:cNvPicPr>
          <p:nvPr>
            <p:ph type="body" idx="4294967295"/>
          </p:nvPr>
        </p:nvPicPr>
        <p:blipFill>
          <a:blip r:embed="rId2"/>
          <a:srcRect/>
          <a:stretch>
            <a:fillRect/>
          </a:stretch>
        </p:blipFill>
        <p:spPr>
          <a:xfrm>
            <a:off x="0" y="0"/>
            <a:ext cx="9144000" cy="6858000"/>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entr" presetSubtype="0" fill="hold" nodeType="clickEffect">
                                  <p:stCondLst>
                                    <p:cond delay="0"/>
                                  </p:stCondLst>
                                  <p:childTnLst>
                                    <p:set>
                                      <p:cBhvr>
                                        <p:cTn id="6" dur="1" fill="hold">
                                          <p:stCondLst>
                                            <p:cond delay="0"/>
                                          </p:stCondLst>
                                        </p:cTn>
                                        <p:tgtEl>
                                          <p:spTgt spid="152580"/>
                                        </p:tgtEl>
                                        <p:attrNameLst>
                                          <p:attrName>style.visibility</p:attrName>
                                        </p:attrNameLst>
                                      </p:cBhvr>
                                      <p:to>
                                        <p:strVal val="visible"/>
                                      </p:to>
                                    </p:set>
                                    <p:animEffect transition="in" filter="fade">
                                      <p:cBhvr>
                                        <p:cTn id="7" dur="500"/>
                                        <p:tgtEl>
                                          <p:spTgt spid="152580"/>
                                        </p:tgtEl>
                                      </p:cBhvr>
                                    </p:animEffect>
                                    <p:anim calcmode="lin" valueType="num">
                                      <p:cBhvr>
                                        <p:cTn id="8" dur="500" fill="hold"/>
                                        <p:tgtEl>
                                          <p:spTgt spid="152580"/>
                                        </p:tgtEl>
                                        <p:attrNameLst>
                                          <p:attrName>ppt_x</p:attrName>
                                        </p:attrNameLst>
                                      </p:cBhvr>
                                      <p:tavLst>
                                        <p:tav tm="0">
                                          <p:val>
                                            <p:strVal val="#ppt_x"/>
                                          </p:val>
                                        </p:tav>
                                        <p:tav tm="100000">
                                          <p:val>
                                            <p:strVal val="#ppt_x"/>
                                          </p:val>
                                        </p:tav>
                                      </p:tavLst>
                                    </p:anim>
                                    <p:anim calcmode="lin" valueType="num">
                                      <p:cBhvr>
                                        <p:cTn id="9" dur="500" fill="hold"/>
                                        <p:tgtEl>
                                          <p:spTgt spid="152580"/>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4800" y="304800"/>
            <a:ext cx="8610600" cy="1524000"/>
          </a:xfrm>
          <a:prstGeom prst="rect">
            <a:avLst/>
          </a:prstGeom>
        </p:spPr>
        <p:txBody>
          <a:bodyPr/>
          <a:lstStyle/>
          <a:p>
            <a:pPr algn="ctr" fontAlgn="auto">
              <a:spcAft>
                <a:spcPts val="0"/>
              </a:spcAft>
              <a:defRPr/>
            </a:pPr>
            <a:r>
              <a:rPr lang="en-AU" sz="3600" b="1" dirty="0">
                <a:latin typeface="+mj-lt"/>
                <a:ea typeface="+mj-ea"/>
                <a:cs typeface="+mj-cs"/>
              </a:rPr>
              <a:t>VITE:  STUDENT-CENTRED ACTIVITIES TO FOSTER LEARNING ABOUT THE CAUSES, NATURE, IMPACTS AND MITIGATION OF CLIMATE CHANGE</a:t>
            </a:r>
            <a:endParaRPr lang="en-US" sz="3600" b="1" dirty="0">
              <a:latin typeface="+mj-lt"/>
              <a:ea typeface="+mj-ea"/>
              <a:cs typeface="+mj-cs"/>
            </a:endParaRPr>
          </a:p>
        </p:txBody>
      </p:sp>
      <p:pic>
        <p:nvPicPr>
          <p:cNvPr id="26627" name="Picture 2" descr="DSCN0407.JPG"/>
          <p:cNvPicPr>
            <a:picLocks noChangeAspect="1"/>
          </p:cNvPicPr>
          <p:nvPr/>
        </p:nvPicPr>
        <p:blipFill>
          <a:blip r:embed="rId2">
            <a:lum bright="20000" contrast="20000"/>
          </a:blip>
          <a:srcRect t="3703"/>
          <a:stretch>
            <a:fillRect/>
          </a:stretch>
        </p:blipFill>
        <p:spPr bwMode="auto">
          <a:xfrm>
            <a:off x="2057400" y="2590800"/>
            <a:ext cx="5486400"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descr="DSC03740"/>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7651" name="Text Box 5"/>
          <p:cNvSpPr txBox="1">
            <a:spLocks noChangeArrowheads="1"/>
          </p:cNvSpPr>
          <p:nvPr/>
        </p:nvSpPr>
        <p:spPr bwMode="auto">
          <a:xfrm>
            <a:off x="1676400" y="0"/>
            <a:ext cx="5943600" cy="1016000"/>
          </a:xfrm>
          <a:prstGeom prst="rect">
            <a:avLst/>
          </a:prstGeom>
          <a:noFill/>
          <a:ln w="9525">
            <a:noFill/>
            <a:miter lim="800000"/>
            <a:headEnd/>
            <a:tailEnd/>
          </a:ln>
        </p:spPr>
        <p:txBody>
          <a:bodyPr>
            <a:spAutoFit/>
          </a:bodyPr>
          <a:lstStyle/>
          <a:p>
            <a:pPr algn="ctr">
              <a:spcBef>
                <a:spcPct val="50000"/>
              </a:spcBef>
            </a:pPr>
            <a:r>
              <a:rPr lang="en-US" sz="3000" b="1">
                <a:solidFill>
                  <a:schemeClr val="bg1"/>
                </a:solidFill>
                <a:latin typeface="Calibri" pitchFamily="34" charset="0"/>
              </a:rPr>
              <a:t>MODEL OF GREENHOUSE EFFECT:  SCIENCE FEST, PORT VILA, 2010</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DSC03739"/>
          <p:cNvPicPr>
            <a:picLocks noChangeAspect="1" noChangeArrowheads="1"/>
          </p:cNvPicPr>
          <p:nvPr/>
        </p:nvPicPr>
        <p:blipFill>
          <a:blip r:embed="rId2">
            <a:lum bright="12000"/>
          </a:blip>
          <a:srcRect/>
          <a:stretch>
            <a:fillRect/>
          </a:stretch>
        </p:blipFill>
        <p:spPr bwMode="auto">
          <a:xfrm>
            <a:off x="0" y="0"/>
            <a:ext cx="9144000" cy="6858000"/>
          </a:xfrm>
          <a:prstGeom prst="rect">
            <a:avLst/>
          </a:prstGeom>
          <a:noFill/>
          <a:ln w="9525">
            <a:noFill/>
            <a:miter lim="800000"/>
            <a:headEnd/>
            <a:tailEnd/>
          </a:ln>
        </p:spPr>
      </p:pic>
      <p:sp>
        <p:nvSpPr>
          <p:cNvPr id="3" name="Text Box 5"/>
          <p:cNvSpPr txBox="1">
            <a:spLocks noChangeArrowheads="1"/>
          </p:cNvSpPr>
          <p:nvPr/>
        </p:nvSpPr>
        <p:spPr bwMode="auto">
          <a:xfrm>
            <a:off x="1676400" y="0"/>
            <a:ext cx="5943600" cy="1477963"/>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sz="3000" b="1" dirty="0">
                <a:solidFill>
                  <a:schemeClr val="tx1">
                    <a:lumMod val="95000"/>
                    <a:lumOff val="5000"/>
                  </a:schemeClr>
                </a:solidFill>
                <a:latin typeface="+mn-lt"/>
              </a:rPr>
              <a:t>MODEL OF ENHANCED GREENHOUSE EFFECT:  SCIENCE FEST, PORT VILA, 2010</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29699" name="Picture 1" descr="E8D85BF6"/>
          <p:cNvPicPr>
            <a:picLocks noChangeAspect="1" noChangeArrowheads="1"/>
          </p:cNvPicPr>
          <p:nvPr/>
        </p:nvPicPr>
        <p:blipFill>
          <a:blip r:embed="rId2"/>
          <a:srcRect/>
          <a:stretch>
            <a:fillRect/>
          </a:stretch>
        </p:blipFill>
        <p:spPr bwMode="auto">
          <a:xfrm>
            <a:off x="381000" y="1219200"/>
            <a:ext cx="7620000" cy="5486400"/>
          </a:xfrm>
          <a:prstGeom prst="rect">
            <a:avLst/>
          </a:prstGeom>
          <a:noFill/>
          <a:ln w="9525">
            <a:noFill/>
            <a:miter lim="800000"/>
            <a:headEnd/>
            <a:tailEnd/>
          </a:ln>
        </p:spPr>
      </p:pic>
      <p:pic>
        <p:nvPicPr>
          <p:cNvPr id="29700" name="Content Placeholder 3" descr="C:\Documents and Settings\All Users\Documents\My Pictures\MELECOSTEM\DSCI1450.JPG"/>
          <p:cNvPicPr>
            <a:picLocks/>
          </p:cNvPicPr>
          <p:nvPr/>
        </p:nvPicPr>
        <p:blipFill>
          <a:blip r:embed="rId3">
            <a:lum bright="20000" contrast="10000"/>
          </a:blip>
          <a:srcRect/>
          <a:stretch>
            <a:fillRect/>
          </a:stretch>
        </p:blipFill>
        <p:spPr bwMode="auto">
          <a:xfrm>
            <a:off x="6400800" y="304800"/>
            <a:ext cx="2590800" cy="1905000"/>
          </a:xfrm>
          <a:prstGeom prst="rect">
            <a:avLst/>
          </a:prstGeom>
          <a:noFill/>
          <a:ln w="9525">
            <a:noFill/>
            <a:miter lim="800000"/>
            <a:headEnd/>
            <a:tailEnd/>
          </a:ln>
        </p:spPr>
      </p:pic>
      <p:sp>
        <p:nvSpPr>
          <p:cNvPr id="5" name="Title 1"/>
          <p:cNvSpPr txBox="1">
            <a:spLocks/>
          </p:cNvSpPr>
          <p:nvPr/>
        </p:nvSpPr>
        <p:spPr>
          <a:xfrm>
            <a:off x="0" y="152400"/>
            <a:ext cx="6553200" cy="1143000"/>
          </a:xfrm>
          <a:prstGeom prst="rect">
            <a:avLst/>
          </a:prstGeom>
        </p:spPr>
        <p:txBody>
          <a:bodyPr/>
          <a:lstStyle/>
          <a:p>
            <a:pPr algn="ctr">
              <a:defRPr/>
            </a:pPr>
            <a:r>
              <a:rPr lang="en-AU" sz="3000" b="1" dirty="0">
                <a:latin typeface="+mj-lt"/>
                <a:ea typeface="+mj-ea"/>
                <a:cs typeface="+mj-cs"/>
              </a:rPr>
              <a:t>FIELD STUDY OF FACTORS CAUSING CHANGE IN AN ECOSYSTEM, MAY 2011</a:t>
            </a:r>
            <a:endParaRPr lang="en-US" sz="3000" b="1" dirty="0">
              <a:latin typeface="+mj-lt"/>
              <a:ea typeface="+mj-ea"/>
              <a:cs typeface="+mj-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228600" y="152400"/>
            <a:ext cx="8686800" cy="1143000"/>
          </a:xfrm>
        </p:spPr>
        <p:txBody>
          <a:bodyPr/>
          <a:lstStyle/>
          <a:p>
            <a:pPr eaLnBrk="1" hangingPunct="1"/>
            <a:r>
              <a:rPr lang="en-AU" sz="3200" b="1" smtClean="0"/>
              <a:t>EXAMPLES OF CC ACTIVITIES FOR VITE TRAINEES IN SOCIAL SCIENCE</a:t>
            </a:r>
            <a:endParaRPr lang="en-US" sz="3200" b="1" smtClean="0"/>
          </a:p>
        </p:txBody>
      </p:sp>
      <p:sp>
        <p:nvSpPr>
          <p:cNvPr id="3" name="Content Placeholder 2"/>
          <p:cNvSpPr>
            <a:spLocks noGrp="1"/>
          </p:cNvSpPr>
          <p:nvPr>
            <p:ph idx="1"/>
          </p:nvPr>
        </p:nvSpPr>
        <p:spPr>
          <a:xfrm>
            <a:off x="457200" y="1219200"/>
            <a:ext cx="8229600" cy="5410200"/>
          </a:xfrm>
        </p:spPr>
        <p:txBody>
          <a:bodyPr rtlCol="0">
            <a:noAutofit/>
          </a:bodyPr>
          <a:lstStyle/>
          <a:p>
            <a:pPr eaLnBrk="1" fontAlgn="auto" hangingPunct="1">
              <a:spcAft>
                <a:spcPts val="0"/>
              </a:spcAft>
              <a:buFont typeface="Arial" pitchFamily="34" charset="0"/>
              <a:buNone/>
              <a:defRPr/>
            </a:pPr>
            <a:r>
              <a:rPr lang="en-US" sz="1800" b="1" i="1" dirty="0" smtClean="0">
                <a:solidFill>
                  <a:schemeClr val="tx1">
                    <a:lumMod val="95000"/>
                    <a:lumOff val="5000"/>
                  </a:schemeClr>
                </a:solidFill>
              </a:rPr>
              <a:t> Study Fig. 71 (three scenarios for future temperature change) and answer these questions:</a:t>
            </a:r>
            <a:endParaRPr lang="en-US" sz="1800" b="1" dirty="0" smtClean="0">
              <a:solidFill>
                <a:schemeClr val="tx1">
                  <a:lumMod val="95000"/>
                  <a:lumOff val="5000"/>
                </a:schemeClr>
              </a:solidFill>
            </a:endParaRPr>
          </a:p>
          <a:p>
            <a:pPr lvl="2" eaLnBrk="1" fontAlgn="auto" hangingPunct="1">
              <a:spcAft>
                <a:spcPts val="0"/>
              </a:spcAft>
              <a:buFont typeface="Arial" pitchFamily="34" charset="0"/>
              <a:buChar char="•"/>
              <a:defRPr/>
            </a:pPr>
            <a:r>
              <a:rPr lang="en-US" sz="1800" b="1" i="1" dirty="0" smtClean="0">
                <a:solidFill>
                  <a:schemeClr val="tx1">
                    <a:lumMod val="95000"/>
                    <a:lumOff val="5000"/>
                  </a:schemeClr>
                </a:solidFill>
              </a:rPr>
              <a:t>On all three graphs, </a:t>
            </a:r>
            <a:r>
              <a:rPr lang="en-US" sz="1800" b="1" i="1" dirty="0" err="1" smtClean="0">
                <a:solidFill>
                  <a:schemeClr val="tx1">
                    <a:lumMod val="95000"/>
                    <a:lumOff val="5000"/>
                  </a:schemeClr>
                </a:solidFill>
              </a:rPr>
              <a:t>colour</a:t>
            </a:r>
            <a:r>
              <a:rPr lang="en-US" sz="1800" b="1" i="1" dirty="0" smtClean="0">
                <a:solidFill>
                  <a:schemeClr val="tx1">
                    <a:lumMod val="95000"/>
                    <a:lumOff val="5000"/>
                  </a:schemeClr>
                </a:solidFill>
              </a:rPr>
              <a:t> the CO</a:t>
            </a:r>
            <a:r>
              <a:rPr lang="en-US" sz="1800" b="1" i="1" baseline="-25000" dirty="0" smtClean="0">
                <a:solidFill>
                  <a:schemeClr val="tx1">
                    <a:lumMod val="95000"/>
                    <a:lumOff val="5000"/>
                  </a:schemeClr>
                </a:solidFill>
              </a:rPr>
              <a:t>2</a:t>
            </a:r>
            <a:r>
              <a:rPr lang="en-US" sz="1800" b="1" i="1" dirty="0" smtClean="0">
                <a:solidFill>
                  <a:schemeClr val="tx1">
                    <a:lumMod val="95000"/>
                    <a:lumOff val="5000"/>
                  </a:schemeClr>
                </a:solidFill>
              </a:rPr>
              <a:t> emissions line in red and the temperature line in blue</a:t>
            </a:r>
            <a:endParaRPr lang="en-US" sz="1800" b="1" dirty="0" smtClean="0">
              <a:solidFill>
                <a:schemeClr val="tx1">
                  <a:lumMod val="95000"/>
                  <a:lumOff val="5000"/>
                </a:schemeClr>
              </a:solidFill>
            </a:endParaRPr>
          </a:p>
          <a:p>
            <a:pPr lvl="2" eaLnBrk="1" fontAlgn="auto" hangingPunct="1">
              <a:spcAft>
                <a:spcPts val="0"/>
              </a:spcAft>
              <a:buFont typeface="Arial" pitchFamily="34" charset="0"/>
              <a:buChar char="•"/>
              <a:defRPr/>
            </a:pPr>
            <a:r>
              <a:rPr lang="en-US" sz="1800" b="1" i="1" dirty="0" smtClean="0">
                <a:solidFill>
                  <a:schemeClr val="tx1">
                    <a:lumMod val="95000"/>
                    <a:lumOff val="5000"/>
                  </a:schemeClr>
                </a:solidFill>
              </a:rPr>
              <a:t>What is meant by the “danger zone”?  Shade it on all three graphs.</a:t>
            </a:r>
            <a:endParaRPr lang="en-US" sz="1800" b="1" dirty="0" smtClean="0">
              <a:solidFill>
                <a:schemeClr val="tx1">
                  <a:lumMod val="95000"/>
                  <a:lumOff val="5000"/>
                </a:schemeClr>
              </a:solidFill>
            </a:endParaRPr>
          </a:p>
          <a:p>
            <a:pPr lvl="2" eaLnBrk="1" fontAlgn="auto" hangingPunct="1">
              <a:spcAft>
                <a:spcPts val="0"/>
              </a:spcAft>
              <a:buFont typeface="Arial" pitchFamily="34" charset="0"/>
              <a:buChar char="•"/>
              <a:defRPr/>
            </a:pPr>
            <a:r>
              <a:rPr lang="en-US" sz="1800" b="1" i="1" dirty="0" smtClean="0">
                <a:solidFill>
                  <a:schemeClr val="tx1">
                    <a:lumMod val="95000"/>
                    <a:lumOff val="5000"/>
                  </a:schemeClr>
                </a:solidFill>
              </a:rPr>
              <a:t>When will we reach the danger zone in Scenario 1?  Scenario 2?  Scenario 3?</a:t>
            </a:r>
            <a:endParaRPr lang="en-US" sz="1800" b="1" dirty="0" smtClean="0">
              <a:solidFill>
                <a:schemeClr val="tx1">
                  <a:lumMod val="95000"/>
                  <a:lumOff val="5000"/>
                </a:schemeClr>
              </a:solidFill>
            </a:endParaRPr>
          </a:p>
          <a:p>
            <a:pPr lvl="2" eaLnBrk="1" fontAlgn="auto" hangingPunct="1">
              <a:spcAft>
                <a:spcPts val="0"/>
              </a:spcAft>
              <a:buFont typeface="Arial" pitchFamily="34" charset="0"/>
              <a:buChar char="•"/>
              <a:defRPr/>
            </a:pPr>
            <a:r>
              <a:rPr lang="en-US" sz="1800" b="1" i="1" dirty="0" smtClean="0">
                <a:solidFill>
                  <a:schemeClr val="tx1">
                    <a:lumMod val="95000"/>
                    <a:lumOff val="5000"/>
                  </a:schemeClr>
                </a:solidFill>
              </a:rPr>
              <a:t>When you look at Fig. 71, how do you feel?  What has to be done?</a:t>
            </a:r>
            <a:endParaRPr lang="en-US" sz="1800" b="1" dirty="0" smtClean="0">
              <a:solidFill>
                <a:schemeClr val="tx1">
                  <a:lumMod val="95000"/>
                  <a:lumOff val="5000"/>
                </a:schemeClr>
              </a:solidFill>
            </a:endParaRPr>
          </a:p>
          <a:p>
            <a:pPr eaLnBrk="1" fontAlgn="auto" hangingPunct="1">
              <a:spcAft>
                <a:spcPts val="0"/>
              </a:spcAft>
              <a:buFont typeface="Arial" pitchFamily="34" charset="0"/>
              <a:buNone/>
              <a:defRPr/>
            </a:pPr>
            <a:r>
              <a:rPr lang="en-US" sz="1800" b="1" i="1" dirty="0" smtClean="0">
                <a:solidFill>
                  <a:schemeClr val="tx1">
                    <a:lumMod val="95000"/>
                    <a:lumOff val="5000"/>
                  </a:schemeClr>
                </a:solidFill>
              </a:rPr>
              <a:t> </a:t>
            </a:r>
            <a:endParaRPr lang="en-US" sz="1800" b="1" dirty="0" smtClean="0">
              <a:solidFill>
                <a:schemeClr val="tx1">
                  <a:lumMod val="95000"/>
                  <a:lumOff val="5000"/>
                </a:schemeClr>
              </a:solidFill>
            </a:endParaRPr>
          </a:p>
          <a:p>
            <a:pPr eaLnBrk="1" fontAlgn="auto" hangingPunct="1">
              <a:spcAft>
                <a:spcPts val="0"/>
              </a:spcAft>
              <a:buFont typeface="Arial" pitchFamily="34" charset="0"/>
              <a:buChar char="•"/>
              <a:defRPr/>
            </a:pPr>
            <a:r>
              <a:rPr lang="en-US" sz="1800" b="1" i="1" dirty="0" smtClean="0">
                <a:solidFill>
                  <a:schemeClr val="tx1">
                    <a:lumMod val="95000"/>
                    <a:lumOff val="5000"/>
                  </a:schemeClr>
                </a:solidFill>
              </a:rPr>
              <a:t>In small groups, discuss some of the measures to slow down global warming that could be taken by: </a:t>
            </a:r>
            <a:endParaRPr lang="en-US" sz="1800" b="1" dirty="0" smtClean="0">
              <a:solidFill>
                <a:schemeClr val="tx1">
                  <a:lumMod val="95000"/>
                  <a:lumOff val="5000"/>
                </a:schemeClr>
              </a:solidFill>
            </a:endParaRPr>
          </a:p>
          <a:p>
            <a:pPr eaLnBrk="1" fontAlgn="auto" hangingPunct="1">
              <a:spcAft>
                <a:spcPts val="0"/>
              </a:spcAft>
              <a:buFont typeface="Arial" pitchFamily="34" charset="0"/>
              <a:buNone/>
              <a:defRPr/>
            </a:pPr>
            <a:r>
              <a:rPr lang="en-US" sz="1800" b="1" i="1" dirty="0" smtClean="0">
                <a:solidFill>
                  <a:schemeClr val="tx1">
                    <a:lumMod val="95000"/>
                    <a:lumOff val="5000"/>
                  </a:schemeClr>
                </a:solidFill>
              </a:rPr>
              <a:t>       a)     Governments</a:t>
            </a:r>
            <a:endParaRPr lang="en-US" sz="1800" b="1" dirty="0" smtClean="0">
              <a:solidFill>
                <a:schemeClr val="tx1">
                  <a:lumMod val="95000"/>
                  <a:lumOff val="5000"/>
                </a:schemeClr>
              </a:solidFill>
            </a:endParaRPr>
          </a:p>
          <a:p>
            <a:pPr eaLnBrk="1" fontAlgn="auto" hangingPunct="1">
              <a:spcAft>
                <a:spcPts val="0"/>
              </a:spcAft>
              <a:buFont typeface="Arial" pitchFamily="34" charset="0"/>
              <a:buNone/>
              <a:defRPr/>
            </a:pPr>
            <a:r>
              <a:rPr lang="en-US" sz="1800" b="1" i="1" dirty="0" smtClean="0">
                <a:solidFill>
                  <a:schemeClr val="tx1">
                    <a:lumMod val="95000"/>
                    <a:lumOff val="5000"/>
                  </a:schemeClr>
                </a:solidFill>
              </a:rPr>
              <a:t>	b)     Village communities in Vanuatu</a:t>
            </a:r>
            <a:endParaRPr lang="en-US" sz="1800" b="1" dirty="0" smtClean="0">
              <a:solidFill>
                <a:schemeClr val="tx1">
                  <a:lumMod val="95000"/>
                  <a:lumOff val="5000"/>
                </a:schemeClr>
              </a:solidFill>
            </a:endParaRPr>
          </a:p>
          <a:p>
            <a:pPr eaLnBrk="1" fontAlgn="auto" hangingPunct="1">
              <a:spcAft>
                <a:spcPts val="0"/>
              </a:spcAft>
              <a:buFont typeface="Arial" pitchFamily="34" charset="0"/>
              <a:buNone/>
              <a:defRPr/>
            </a:pPr>
            <a:r>
              <a:rPr lang="en-US" sz="1800" b="1" i="1" dirty="0" smtClean="0">
                <a:solidFill>
                  <a:schemeClr val="tx1">
                    <a:lumMod val="95000"/>
                    <a:lumOff val="5000"/>
                  </a:schemeClr>
                </a:solidFill>
              </a:rPr>
              <a:t>	c)     You as an individual</a:t>
            </a:r>
            <a:endParaRPr lang="en-AU" sz="1800" b="1" i="1" dirty="0" smtClean="0">
              <a:solidFill>
                <a:schemeClr val="tx1">
                  <a:lumMod val="95000"/>
                  <a:lumOff val="5000"/>
                </a:schemeClr>
              </a:solidFill>
            </a:endParaRPr>
          </a:p>
          <a:p>
            <a:pPr eaLnBrk="1" fontAlgn="auto" hangingPunct="1">
              <a:spcAft>
                <a:spcPts val="0"/>
              </a:spcAft>
              <a:buFont typeface="Arial" pitchFamily="34" charset="0"/>
              <a:buChar char="•"/>
              <a:defRPr/>
            </a:pPr>
            <a:endParaRPr lang="en-US" sz="1800" b="1" dirty="0" smtClean="0">
              <a:solidFill>
                <a:schemeClr val="tx1">
                  <a:lumMod val="95000"/>
                  <a:lumOff val="5000"/>
                </a:schemeClr>
              </a:solidFill>
            </a:endParaRPr>
          </a:p>
          <a:p>
            <a:pPr eaLnBrk="1" fontAlgn="auto" hangingPunct="1">
              <a:spcAft>
                <a:spcPts val="0"/>
              </a:spcAft>
              <a:buFont typeface="Arial" pitchFamily="34" charset="0"/>
              <a:buChar char="•"/>
              <a:defRPr/>
            </a:pPr>
            <a:r>
              <a:rPr lang="en-US" sz="1800" b="1" i="1" dirty="0" smtClean="0">
                <a:solidFill>
                  <a:schemeClr val="tx1">
                    <a:lumMod val="95000"/>
                    <a:lumOff val="5000"/>
                  </a:schemeClr>
                </a:solidFill>
              </a:rPr>
              <a:t>Play the "Pacific Greenhouse Game"  (This is an activity for Year 10 students in the book “Our Changing Society”.).</a:t>
            </a:r>
            <a:endParaRPr lang="en-US" sz="1800" b="1" dirty="0" smtClean="0">
              <a:solidFill>
                <a:schemeClr val="tx1">
                  <a:lumMod val="95000"/>
                  <a:lumOff val="5000"/>
                </a:schemeClr>
              </a:solidFill>
            </a:endParaRPr>
          </a:p>
          <a:p>
            <a:pPr eaLnBrk="1" fontAlgn="auto" hangingPunct="1">
              <a:spcAft>
                <a:spcPts val="0"/>
              </a:spcAft>
              <a:buFont typeface="Arial" pitchFamily="34" charset="0"/>
              <a:buChar char="•"/>
              <a:defRPr/>
            </a:pPr>
            <a:endParaRPr lang="en-US" sz="1800" b="1" dirty="0" smtClean="0">
              <a:solidFill>
                <a:schemeClr val="tx1">
                  <a:lumMod val="95000"/>
                  <a:lumOff val="5000"/>
                </a:schemeClr>
              </a:solidFill>
            </a:endParaRPr>
          </a:p>
          <a:p>
            <a:pPr eaLnBrk="1" fontAlgn="auto" hangingPunct="1">
              <a:spcAft>
                <a:spcPts val="0"/>
              </a:spcAft>
              <a:buFont typeface="Arial" pitchFamily="34" charset="0"/>
              <a:buChar char="•"/>
              <a:defRPr/>
            </a:pPr>
            <a:endParaRPr lang="en-US" sz="1800" b="1"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AU" sz="5400" b="1" dirty="0" smtClean="0">
                <a:solidFill>
                  <a:schemeClr val="accent6">
                    <a:lumMod val="60000"/>
                    <a:lumOff val="40000"/>
                  </a:schemeClr>
                </a:solidFill>
              </a:rPr>
              <a:t>RECENT SUCCESSES</a:t>
            </a:r>
            <a:endParaRPr lang="en-US" sz="5400" b="1" dirty="0">
              <a:solidFill>
                <a:schemeClr val="accent6">
                  <a:lumMod val="60000"/>
                  <a:lumOff val="40000"/>
                </a:schemeClr>
              </a:solidFill>
            </a:endParaRPr>
          </a:p>
        </p:txBody>
      </p:sp>
      <p:sp>
        <p:nvSpPr>
          <p:cNvPr id="3" name="Rectangle 2"/>
          <p:cNvSpPr/>
          <p:nvPr/>
        </p:nvSpPr>
        <p:spPr>
          <a:xfrm>
            <a:off x="609600" y="1524000"/>
            <a:ext cx="80010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bg1"/>
                </a:solidFill>
              </a:rPr>
              <a:t>Vanuatu Education Road Map (VERM)</a:t>
            </a:r>
          </a:p>
        </p:txBody>
      </p:sp>
      <p:sp>
        <p:nvSpPr>
          <p:cNvPr id="4" name="Down Arrow 3"/>
          <p:cNvSpPr/>
          <p:nvPr/>
        </p:nvSpPr>
        <p:spPr>
          <a:xfrm>
            <a:off x="1066800" y="2514600"/>
            <a:ext cx="457200" cy="1676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Down Arrow 4"/>
          <p:cNvSpPr/>
          <p:nvPr/>
        </p:nvSpPr>
        <p:spPr>
          <a:xfrm>
            <a:off x="4343400" y="2514600"/>
            <a:ext cx="457200" cy="1676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Down Arrow 5"/>
          <p:cNvSpPr/>
          <p:nvPr/>
        </p:nvSpPr>
        <p:spPr>
          <a:xfrm>
            <a:off x="7239000" y="2438400"/>
            <a:ext cx="457200" cy="1676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a:off x="228600" y="4267200"/>
            <a:ext cx="2362200" cy="228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Greater Access  to education</a:t>
            </a:r>
          </a:p>
        </p:txBody>
      </p:sp>
      <p:sp>
        <p:nvSpPr>
          <p:cNvPr id="8" name="Oval 7"/>
          <p:cNvSpPr/>
          <p:nvPr/>
        </p:nvSpPr>
        <p:spPr>
          <a:xfrm>
            <a:off x="6324600" y="4267200"/>
            <a:ext cx="2667000" cy="2133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Better manage-</a:t>
            </a:r>
            <a:r>
              <a:rPr lang="en-US" sz="2800" b="1" dirty="0" err="1"/>
              <a:t>ment</a:t>
            </a:r>
            <a:r>
              <a:rPr lang="en-US" sz="2800" b="1" dirty="0"/>
              <a:t> </a:t>
            </a:r>
          </a:p>
          <a:p>
            <a:pPr algn="ctr" fontAlgn="auto">
              <a:spcBef>
                <a:spcPts val="0"/>
              </a:spcBef>
              <a:spcAft>
                <a:spcPts val="0"/>
              </a:spcAft>
              <a:defRPr/>
            </a:pPr>
            <a:r>
              <a:rPr lang="en-US" sz="2800" b="1" dirty="0"/>
              <a:t>of schools</a:t>
            </a:r>
          </a:p>
        </p:txBody>
      </p:sp>
      <p:sp>
        <p:nvSpPr>
          <p:cNvPr id="9" name="Oval 8"/>
          <p:cNvSpPr/>
          <p:nvPr/>
        </p:nvSpPr>
        <p:spPr>
          <a:xfrm>
            <a:off x="2895600" y="4343400"/>
            <a:ext cx="3276600" cy="2209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Improvement in quality of teaching and learning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heckerboard(across)">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dissolv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checkerboard(across)">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AU" b="1" smtClean="0"/>
              <a:t>IN-SERVICE UNIT AT VITE</a:t>
            </a:r>
            <a:endParaRPr lang="en-US" b="1" smtClean="0"/>
          </a:p>
        </p:txBody>
      </p:sp>
      <p:sp>
        <p:nvSpPr>
          <p:cNvPr id="9" name="Rectangle 8"/>
          <p:cNvSpPr/>
          <p:nvPr/>
        </p:nvSpPr>
        <p:spPr>
          <a:xfrm>
            <a:off x="2590800" y="1752600"/>
            <a:ext cx="3733800" cy="41148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AU" sz="2800" b="1" dirty="0">
                <a:solidFill>
                  <a:schemeClr val="accent4">
                    <a:lumMod val="75000"/>
                  </a:schemeClr>
                </a:solidFill>
              </a:rPr>
              <a:t>PROGRAMMES  FOR DISTANCE LEARNING ARE STILL BEING DEVELOPED.  </a:t>
            </a:r>
          </a:p>
          <a:p>
            <a:pPr algn="ctr" fontAlgn="auto">
              <a:spcBef>
                <a:spcPts val="0"/>
              </a:spcBef>
              <a:spcAft>
                <a:spcPts val="0"/>
              </a:spcAft>
              <a:defRPr/>
            </a:pPr>
            <a:endParaRPr lang="en-AU" sz="2800" b="1" dirty="0">
              <a:solidFill>
                <a:schemeClr val="accent4">
                  <a:lumMod val="75000"/>
                </a:schemeClr>
              </a:solidFill>
            </a:endParaRPr>
          </a:p>
          <a:p>
            <a:pPr algn="ctr" fontAlgn="auto">
              <a:spcBef>
                <a:spcPts val="0"/>
              </a:spcBef>
              <a:spcAft>
                <a:spcPts val="0"/>
              </a:spcAft>
              <a:defRPr/>
            </a:pPr>
            <a:r>
              <a:rPr lang="en-AU" sz="2800" b="1" dirty="0">
                <a:solidFill>
                  <a:schemeClr val="accent4">
                    <a:lumMod val="75000"/>
                  </a:schemeClr>
                </a:solidFill>
              </a:rPr>
              <a:t>CLIMATE CHANGE EDUCATION COULD BE INCLUDED</a:t>
            </a:r>
            <a:endParaRPr lang="en-US" sz="2800" dirty="0">
              <a:solidFill>
                <a:schemeClr val="accent4">
                  <a:lumMod val="75000"/>
                </a:schemeClr>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0" y="0"/>
            <a:ext cx="9144000" cy="1143000"/>
          </a:xfrm>
        </p:spPr>
        <p:txBody>
          <a:bodyPr/>
          <a:lstStyle/>
          <a:p>
            <a:r>
              <a:rPr lang="en-US" b="1" dirty="0" smtClean="0"/>
              <a:t>EXAMPLE OF IN SERVICE TRAINING</a:t>
            </a:r>
          </a:p>
        </p:txBody>
      </p:sp>
      <p:sp>
        <p:nvSpPr>
          <p:cNvPr id="4" name="Rounded Rectangle 3"/>
          <p:cNvSpPr/>
          <p:nvPr/>
        </p:nvSpPr>
        <p:spPr>
          <a:xfrm>
            <a:off x="228600" y="914400"/>
            <a:ext cx="3657600" cy="182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t>RATIONALE</a:t>
            </a:r>
            <a:endParaRPr lang="en-US" sz="4800" b="1" dirty="0"/>
          </a:p>
        </p:txBody>
      </p:sp>
      <p:sp>
        <p:nvSpPr>
          <p:cNvPr id="6" name="Rectangle 5"/>
          <p:cNvSpPr/>
          <p:nvPr/>
        </p:nvSpPr>
        <p:spPr>
          <a:xfrm>
            <a:off x="4800600" y="838200"/>
            <a:ext cx="3810000" cy="17526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VITE SCIENCE DEPT  CONDUCTED A SURVEY AND FOUND THAT TEACHERS IN PRIMARY SCHOOLS ARE RELUCTANT TO TEACH SCIENCE TOPICS</a:t>
            </a:r>
            <a:endParaRPr lang="en-US" sz="2000" b="1" dirty="0">
              <a:solidFill>
                <a:schemeClr val="tx1"/>
              </a:solidFill>
            </a:endParaRPr>
          </a:p>
        </p:txBody>
      </p:sp>
      <p:sp>
        <p:nvSpPr>
          <p:cNvPr id="7" name="Rounded Rectangle 6"/>
          <p:cNvSpPr/>
          <p:nvPr/>
        </p:nvSpPr>
        <p:spPr>
          <a:xfrm>
            <a:off x="228600" y="2819400"/>
            <a:ext cx="3657600" cy="2209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t>SHORT TRAINING COURSE</a:t>
            </a:r>
            <a:endParaRPr lang="en-US" sz="4800" b="1" dirty="0"/>
          </a:p>
        </p:txBody>
      </p:sp>
      <p:sp>
        <p:nvSpPr>
          <p:cNvPr id="9" name="Rectangle 8"/>
          <p:cNvSpPr/>
          <p:nvPr/>
        </p:nvSpPr>
        <p:spPr>
          <a:xfrm>
            <a:off x="4724400" y="2667000"/>
            <a:ext cx="3962400" cy="18288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WORKSHOP HELD IN JULY 2011 (ASSISTED BY GIZ) FOR 40 PRIMARY TEACHERS (YRS 1-3) IN PORT VILA.  TOPICS INCLUDED ENVIRONMENT AND CLIMATE CHANGE</a:t>
            </a:r>
            <a:endParaRPr lang="en-US" sz="2000" b="1" dirty="0">
              <a:solidFill>
                <a:schemeClr val="tx1"/>
              </a:solidFill>
            </a:endParaRPr>
          </a:p>
        </p:txBody>
      </p:sp>
      <p:sp>
        <p:nvSpPr>
          <p:cNvPr id="10" name="Rectangle 9"/>
          <p:cNvSpPr/>
          <p:nvPr/>
        </p:nvSpPr>
        <p:spPr>
          <a:xfrm>
            <a:off x="4343400" y="4648200"/>
            <a:ext cx="4572000" cy="20574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r>
              <a:rPr lang="en-US" sz="2000" b="1" dirty="0" smtClean="0">
                <a:solidFill>
                  <a:schemeClr val="tx1"/>
                </a:solidFill>
              </a:rPr>
              <a:t>  TEACHERS GAINED </a:t>
            </a:r>
            <a:r>
              <a:rPr lang="en-US" sz="2000" b="1" dirty="0">
                <a:solidFill>
                  <a:schemeClr val="tx1"/>
                </a:solidFill>
              </a:rPr>
              <a:t>K</a:t>
            </a:r>
            <a:r>
              <a:rPr lang="en-US" sz="2000" b="1" dirty="0" smtClean="0">
                <a:solidFill>
                  <a:schemeClr val="tx1"/>
                </a:solidFill>
              </a:rPr>
              <a:t>NOWLEDGE OF CLIMATE CHANGE AND SIMPLE CC CLASSROOM ACTIVITIES</a:t>
            </a:r>
          </a:p>
          <a:p>
            <a:pPr algn="ctr">
              <a:buFont typeface="Arial" pitchFamily="34" charset="0"/>
              <a:buChar char="•"/>
            </a:pPr>
            <a:r>
              <a:rPr lang="en-US" sz="2000" b="1" dirty="0">
                <a:solidFill>
                  <a:schemeClr val="tx1"/>
                </a:solidFill>
              </a:rPr>
              <a:t> </a:t>
            </a:r>
            <a:r>
              <a:rPr lang="en-US" sz="2000" b="1" dirty="0" smtClean="0">
                <a:solidFill>
                  <a:schemeClr val="tx1"/>
                </a:solidFill>
              </a:rPr>
              <a:t> PRIMARY CURRICULUM WRITERS CAN START TO PUT CC IN THE PRIMARY CURRICULUM</a:t>
            </a:r>
          </a:p>
          <a:p>
            <a:pPr algn="ctr">
              <a:buFont typeface="Arial" pitchFamily="34" charset="0"/>
              <a:buChar char="•"/>
            </a:pPr>
            <a:endParaRPr lang="en-US" sz="2000" b="1" dirty="0">
              <a:solidFill>
                <a:schemeClr val="tx1"/>
              </a:solidFill>
            </a:endParaRPr>
          </a:p>
        </p:txBody>
      </p:sp>
      <p:sp>
        <p:nvSpPr>
          <p:cNvPr id="12" name="Rounded Rectangle 11"/>
          <p:cNvSpPr/>
          <p:nvPr/>
        </p:nvSpPr>
        <p:spPr>
          <a:xfrm>
            <a:off x="228600" y="5181600"/>
            <a:ext cx="3657600" cy="15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t>OUTCOMES</a:t>
            </a:r>
            <a:endParaRPr lang="en-US" sz="4800" b="1" dirty="0"/>
          </a:p>
        </p:txBody>
      </p:sp>
      <p:sp>
        <p:nvSpPr>
          <p:cNvPr id="14" name="Right Arrow 13"/>
          <p:cNvSpPr/>
          <p:nvPr/>
        </p:nvSpPr>
        <p:spPr>
          <a:xfrm>
            <a:off x="4114800" y="1600200"/>
            <a:ext cx="533400" cy="4572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4038600" y="3276600"/>
            <a:ext cx="533400" cy="4572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3886200" y="5486400"/>
            <a:ext cx="533400" cy="4572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heckerboard(across)">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heckerboard(across)">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checkerboard(across)">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heckerboard(across)">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checkerboard(across)">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checkerboard(across)">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checkerboard(across)">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9" grpId="0" animBg="1"/>
      <p:bldP spid="10" grpId="0" animBg="1"/>
      <p:bldP spid="12" grpId="0" animBg="1"/>
      <p:bldP spid="14" grpId="0" animBg="1"/>
      <p:bldP spid="15" grpId="0" animBg="1"/>
      <p:bldP spid="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53400" cy="3200400"/>
          </a:xfrm>
        </p:spPr>
        <p:txBody>
          <a:bodyPr rtlCol="0">
            <a:normAutofit fontScale="90000"/>
          </a:bodyPr>
          <a:lstStyle/>
          <a:p>
            <a:pPr eaLnBrk="1" fontAlgn="auto" hangingPunct="1">
              <a:spcAft>
                <a:spcPts val="0"/>
              </a:spcAft>
              <a:defRPr/>
            </a:pPr>
            <a:r>
              <a:rPr lang="en-AU" sz="5400" b="1" dirty="0" smtClean="0"/>
              <a:t/>
            </a:r>
            <a:br>
              <a:rPr lang="en-AU" sz="5400" b="1" dirty="0" smtClean="0"/>
            </a:br>
            <a:r>
              <a:rPr lang="en-AU" sz="5400" b="1" dirty="0" smtClean="0"/>
              <a:t>3.</a:t>
            </a:r>
            <a:br>
              <a:rPr lang="en-AU" sz="5400" b="1" dirty="0" smtClean="0"/>
            </a:br>
            <a:r>
              <a:rPr lang="en-AU" sz="6700" b="1" dirty="0" smtClean="0"/>
              <a:t>CURRENT ACTIVITIES ON CLIMATE CHANGE</a:t>
            </a:r>
            <a:r>
              <a:rPr lang="en-AU" sz="5400" b="1" dirty="0" smtClean="0"/>
              <a:t/>
            </a:r>
            <a:br>
              <a:rPr lang="en-AU" sz="5400" b="1" dirty="0" smtClean="0"/>
            </a:br>
            <a:r>
              <a:rPr lang="en-AU" sz="5400" b="1" dirty="0" smtClean="0"/>
              <a:t/>
            </a:r>
            <a:br>
              <a:rPr lang="en-AU" sz="5400" b="1" dirty="0" smtClean="0"/>
            </a:br>
            <a:endParaRPr lang="en-US" sz="5400" b="1" dirty="0"/>
          </a:p>
        </p:txBody>
      </p:sp>
      <p:sp>
        <p:nvSpPr>
          <p:cNvPr id="5" name="Title 1"/>
          <p:cNvSpPr txBox="1">
            <a:spLocks/>
          </p:cNvSpPr>
          <p:nvPr/>
        </p:nvSpPr>
        <p:spPr>
          <a:xfrm>
            <a:off x="152400" y="3962400"/>
            <a:ext cx="4419600" cy="2362200"/>
          </a:xfrm>
          <a:prstGeom prst="rect">
            <a:avLst/>
          </a:prstGeom>
        </p:spPr>
        <p:txBody>
          <a:bodyPr anchor="ctr"/>
          <a:lstStyle/>
          <a:p>
            <a:pPr algn="ctr" fontAlgn="auto">
              <a:spcAft>
                <a:spcPts val="0"/>
              </a:spcAft>
              <a:defRPr/>
            </a:pPr>
            <a:r>
              <a:rPr lang="en-AU" sz="6000" b="1" dirty="0">
                <a:solidFill>
                  <a:schemeClr val="accent1"/>
                </a:solidFill>
                <a:latin typeface="+mj-lt"/>
                <a:ea typeface="+mj-ea"/>
                <a:cs typeface="+mj-cs"/>
              </a:rPr>
              <a:t>  INFORMAL</a:t>
            </a:r>
          </a:p>
          <a:p>
            <a:pPr algn="ctr" fontAlgn="auto">
              <a:spcAft>
                <a:spcPts val="0"/>
              </a:spcAft>
              <a:defRPr/>
            </a:pPr>
            <a:r>
              <a:rPr lang="en-AU" sz="6000" b="1" dirty="0">
                <a:solidFill>
                  <a:schemeClr val="accent1"/>
                </a:solidFill>
                <a:latin typeface="+mj-lt"/>
                <a:ea typeface="+mj-ea"/>
                <a:cs typeface="+mj-cs"/>
              </a:rPr>
              <a:t>  SECTOR</a:t>
            </a:r>
            <a:endParaRPr lang="en-US" sz="6000" b="1" dirty="0">
              <a:solidFill>
                <a:schemeClr val="accent1"/>
              </a:solidFill>
              <a:latin typeface="+mj-lt"/>
              <a:ea typeface="+mj-ea"/>
              <a:cs typeface="+mj-cs"/>
            </a:endParaRPr>
          </a:p>
        </p:txBody>
      </p:sp>
      <p:pic>
        <p:nvPicPr>
          <p:cNvPr id="32772" name="Picture 5" descr="3 members of mon exil children's class.jpg"/>
          <p:cNvPicPr>
            <a:picLocks noChangeAspect="1"/>
          </p:cNvPicPr>
          <p:nvPr/>
        </p:nvPicPr>
        <p:blipFill>
          <a:blip r:embed="rId2"/>
          <a:srcRect/>
          <a:stretch>
            <a:fillRect/>
          </a:stretch>
        </p:blipFill>
        <p:spPr bwMode="auto">
          <a:xfrm>
            <a:off x="4648200" y="3429000"/>
            <a:ext cx="4165600"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AU" b="1" dirty="0" smtClean="0">
                <a:solidFill>
                  <a:schemeClr val="accent1">
                    <a:lumMod val="75000"/>
                  </a:schemeClr>
                </a:solidFill>
              </a:rPr>
              <a:t>WAN SMOL BAG THEATRE COMPANY</a:t>
            </a:r>
            <a:endParaRPr lang="en-US" b="1" dirty="0">
              <a:solidFill>
                <a:schemeClr val="accent1">
                  <a:lumMod val="75000"/>
                </a:schemeClr>
              </a:solidFill>
            </a:endParaRPr>
          </a:p>
        </p:txBody>
      </p:sp>
      <p:sp>
        <p:nvSpPr>
          <p:cNvPr id="3" name="Content Placeholder 2"/>
          <p:cNvSpPr>
            <a:spLocks noGrp="1"/>
          </p:cNvSpPr>
          <p:nvPr>
            <p:ph idx="1"/>
          </p:nvPr>
        </p:nvSpPr>
        <p:spPr>
          <a:xfrm>
            <a:off x="457200" y="1371600"/>
            <a:ext cx="8382000" cy="5181600"/>
          </a:xfrm>
        </p:spPr>
        <p:txBody>
          <a:bodyPr rtlCol="0">
            <a:normAutofit lnSpcReduction="10000"/>
          </a:bodyPr>
          <a:lstStyle/>
          <a:p>
            <a:pPr eaLnBrk="1" fontAlgn="auto" hangingPunct="1">
              <a:spcAft>
                <a:spcPts val="0"/>
              </a:spcAft>
              <a:buFont typeface="Arial" pitchFamily="34" charset="0"/>
              <a:buChar char="•"/>
              <a:defRPr/>
            </a:pPr>
            <a:r>
              <a:rPr lang="en-AU" b="1" dirty="0" smtClean="0"/>
              <a:t>Performs plays and makes films to promote environmental awareness and environmental conservation.</a:t>
            </a:r>
          </a:p>
          <a:p>
            <a:pPr eaLnBrk="1" fontAlgn="auto" hangingPunct="1">
              <a:spcAft>
                <a:spcPts val="0"/>
              </a:spcAft>
              <a:buFont typeface="Arial" pitchFamily="34" charset="0"/>
              <a:buChar char="•"/>
              <a:defRPr/>
            </a:pPr>
            <a:r>
              <a:rPr lang="en-AU" b="1" dirty="0" smtClean="0"/>
              <a:t>Promotes awareness of environmental issues and climate change in schools</a:t>
            </a:r>
          </a:p>
          <a:p>
            <a:pPr eaLnBrk="1" fontAlgn="auto" hangingPunct="1">
              <a:spcAft>
                <a:spcPts val="0"/>
              </a:spcAft>
              <a:buFont typeface="Arial" pitchFamily="34" charset="0"/>
              <a:buChar char="•"/>
              <a:defRPr/>
            </a:pPr>
            <a:r>
              <a:rPr lang="en-AU" b="1" dirty="0" smtClean="0"/>
              <a:t>Encourages schools to set up their own informal “environmental protection clubs”.  Such clubs already exist in Efate at Central School (English), </a:t>
            </a:r>
            <a:r>
              <a:rPr lang="en-AU" b="1" dirty="0" err="1" smtClean="0"/>
              <a:t>Pango</a:t>
            </a:r>
            <a:r>
              <a:rPr lang="en-AU" b="1" dirty="0" smtClean="0"/>
              <a:t> Primary School (French), </a:t>
            </a:r>
            <a:r>
              <a:rPr lang="en-AU" b="1" dirty="0" err="1" smtClean="0"/>
              <a:t>Ecole</a:t>
            </a:r>
            <a:r>
              <a:rPr lang="en-AU" b="1" dirty="0" smtClean="0"/>
              <a:t> Centre Ville, and Vila North (English)</a:t>
            </a:r>
            <a:endParaRPr lang="en-US"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WSB001">
            <a:hlinkClick r:id="rId2"/>
          </p:cNvPr>
          <p:cNvPicPr>
            <a:picLocks noChangeAspect="1" noChangeArrowheads="1"/>
          </p:cNvPicPr>
          <p:nvPr/>
        </p:nvPicPr>
        <p:blipFill>
          <a:blip r:embed="rId3"/>
          <a:srcRect/>
          <a:stretch>
            <a:fillRect/>
          </a:stretch>
        </p:blipFill>
        <p:spPr bwMode="auto">
          <a:xfrm>
            <a:off x="0" y="0"/>
            <a:ext cx="9144000" cy="6915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WSB019">
            <a:hlinkClick r:id="rId2"/>
          </p:cNvPr>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eaLnBrk="1" fontAlgn="auto" hangingPunct="1">
              <a:spcAft>
                <a:spcPts val="0"/>
              </a:spcAft>
              <a:defRPr/>
            </a:pPr>
            <a:r>
              <a:rPr lang="en-AU" sz="7200" b="1" dirty="0" smtClean="0">
                <a:solidFill>
                  <a:schemeClr val="accent1">
                    <a:lumMod val="75000"/>
                  </a:schemeClr>
                </a:solidFill>
              </a:rPr>
              <a:t>TVET</a:t>
            </a:r>
            <a:br>
              <a:rPr lang="en-AU" sz="7200" b="1" dirty="0" smtClean="0">
                <a:solidFill>
                  <a:schemeClr val="accent1">
                    <a:lumMod val="75000"/>
                  </a:schemeClr>
                </a:solidFill>
              </a:rPr>
            </a:br>
            <a:endParaRPr lang="en-US" sz="7200" b="1" dirty="0">
              <a:solidFill>
                <a:schemeClr val="accent1">
                  <a:lumMod val="75000"/>
                </a:schemeClr>
              </a:solidFill>
            </a:endParaRPr>
          </a:p>
        </p:txBody>
      </p:sp>
      <p:sp>
        <p:nvSpPr>
          <p:cNvPr id="36867" name="Content Placeholder 3"/>
          <p:cNvSpPr>
            <a:spLocks noGrp="1"/>
          </p:cNvSpPr>
          <p:nvPr>
            <p:ph idx="1"/>
          </p:nvPr>
        </p:nvSpPr>
        <p:spPr>
          <a:xfrm>
            <a:off x="0" y="914400"/>
            <a:ext cx="8991600" cy="5334000"/>
          </a:xfrm>
        </p:spPr>
        <p:txBody>
          <a:bodyPr/>
          <a:lstStyle/>
          <a:p>
            <a:pPr eaLnBrk="1" hangingPunct="1"/>
            <a:r>
              <a:rPr lang="en-US" sz="3600" b="1" dirty="0" smtClean="0"/>
              <a:t>Looks after technical and vocational education in Vanuatu, under the Ministry of Youth Development, Sports and Training.  </a:t>
            </a:r>
          </a:p>
          <a:p>
            <a:pPr eaLnBrk="1" hangingPunct="1"/>
            <a:r>
              <a:rPr lang="en-US" sz="3600" b="1" dirty="0" smtClean="0"/>
              <a:t>All TVET courses must be approved by the Vanuatu National Training Council.  </a:t>
            </a:r>
          </a:p>
          <a:p>
            <a:pPr eaLnBrk="1" hangingPunct="1"/>
            <a:r>
              <a:rPr lang="en-US" sz="3600" b="1" dirty="0" smtClean="0"/>
              <a:t>Every course is offered through 40 registered training providers, e.g. Vanuatu Nursing College, Vanuatu Agricultural College, VIT, Hideaway Island Resort.</a:t>
            </a:r>
          </a:p>
          <a:p>
            <a:pPr eaLnBrk="1" hangingPunct="1">
              <a:buFont typeface="Arial" charset="0"/>
              <a:buNone/>
            </a:pPr>
            <a:r>
              <a:rPr lang="en-US" sz="3600" b="1" dirty="0" smtClean="0"/>
              <a:t> </a:t>
            </a:r>
          </a:p>
          <a:p>
            <a:pPr eaLnBrk="1" hangingPunct="1"/>
            <a:endParaRPr lang="en-US"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eaLnBrk="1" fontAlgn="auto" hangingPunct="1">
              <a:spcAft>
                <a:spcPts val="0"/>
              </a:spcAft>
              <a:defRPr/>
            </a:pPr>
            <a:r>
              <a:rPr lang="en-AU" sz="7200" b="1" dirty="0" smtClean="0">
                <a:solidFill>
                  <a:schemeClr val="accent1">
                    <a:lumMod val="75000"/>
                  </a:schemeClr>
                </a:solidFill>
              </a:rPr>
              <a:t>TVET</a:t>
            </a:r>
            <a:br>
              <a:rPr lang="en-AU" sz="7200" b="1" dirty="0" smtClean="0">
                <a:solidFill>
                  <a:schemeClr val="accent1">
                    <a:lumMod val="75000"/>
                  </a:schemeClr>
                </a:solidFill>
              </a:rPr>
            </a:br>
            <a:endParaRPr lang="en-US" sz="7200" b="1" dirty="0">
              <a:solidFill>
                <a:schemeClr val="accent1">
                  <a:lumMod val="75000"/>
                </a:schemeClr>
              </a:solidFill>
            </a:endParaRPr>
          </a:p>
        </p:txBody>
      </p:sp>
      <p:sp>
        <p:nvSpPr>
          <p:cNvPr id="37891" name="Content Placeholder 3"/>
          <p:cNvSpPr>
            <a:spLocks noGrp="1"/>
          </p:cNvSpPr>
          <p:nvPr>
            <p:ph idx="1"/>
          </p:nvPr>
        </p:nvSpPr>
        <p:spPr>
          <a:xfrm>
            <a:off x="457200" y="914400"/>
            <a:ext cx="8458200" cy="5334000"/>
          </a:xfrm>
        </p:spPr>
        <p:txBody>
          <a:bodyPr/>
          <a:lstStyle/>
          <a:p>
            <a:pPr eaLnBrk="1" hangingPunct="1"/>
            <a:r>
              <a:rPr lang="en-US" b="1" dirty="0" smtClean="0"/>
              <a:t>A </a:t>
            </a:r>
            <a:r>
              <a:rPr lang="en-US" b="1" dirty="0" smtClean="0"/>
              <a:t>few </a:t>
            </a:r>
            <a:r>
              <a:rPr lang="en-US" b="1" dirty="0" smtClean="0"/>
              <a:t>courses </a:t>
            </a:r>
            <a:r>
              <a:rPr lang="en-US" b="1" dirty="0" smtClean="0"/>
              <a:t>are providing specific education on climate change (farming as a business-GIZ). </a:t>
            </a:r>
          </a:p>
          <a:p>
            <a:pPr eaLnBrk="1" hangingPunct="1"/>
            <a:r>
              <a:rPr lang="en-US" b="1" dirty="0" smtClean="0"/>
              <a:t>Steps </a:t>
            </a:r>
            <a:r>
              <a:rPr lang="en-US" b="1" dirty="0" smtClean="0"/>
              <a:t>are being taken to put climate change topics into courses in agriculture, forestry, fisheries, tourism and building construction, and to trial these courses in the field, with a view to implementation in 2013.</a:t>
            </a:r>
          </a:p>
          <a:p>
            <a:pPr eaLnBrk="1" hangingPunct="1"/>
            <a:r>
              <a:rPr lang="en-US" b="1" dirty="0" smtClean="0"/>
              <a:t>Aspects of climate change education covered:  information on change, sector specific impacts of </a:t>
            </a:r>
            <a:r>
              <a:rPr lang="en-US" b="1" dirty="0" smtClean="0"/>
              <a:t>change, </a:t>
            </a:r>
            <a:r>
              <a:rPr lang="en-US" b="1" dirty="0" smtClean="0"/>
              <a:t>and practical methods of adapting to change.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b="1" dirty="0" smtClean="0"/>
              <a:t>EXAMPLE  OF TVET TRIALS IN AGRICULTURE</a:t>
            </a:r>
          </a:p>
        </p:txBody>
      </p:sp>
      <p:sp>
        <p:nvSpPr>
          <p:cNvPr id="38915" name="Content Placeholder 3"/>
          <p:cNvSpPr>
            <a:spLocks noGrp="1"/>
          </p:cNvSpPr>
          <p:nvPr>
            <p:ph sz="half" idx="2"/>
          </p:nvPr>
        </p:nvSpPr>
        <p:spPr>
          <a:xfrm>
            <a:off x="0" y="1828800"/>
            <a:ext cx="5715000" cy="4800600"/>
          </a:xfrm>
        </p:spPr>
        <p:txBody>
          <a:bodyPr/>
          <a:lstStyle/>
          <a:p>
            <a:pPr>
              <a:buNone/>
            </a:pPr>
            <a:r>
              <a:rPr lang="en-US" sz="2800" b="1" dirty="0" smtClean="0"/>
              <a:t>	VQF LEVEL 1, 2 and 3 courses and farming as a business (FAB) are being </a:t>
            </a:r>
            <a:r>
              <a:rPr lang="en-US" sz="2800" b="1" dirty="0" err="1" smtClean="0"/>
              <a:t>trialled</a:t>
            </a:r>
            <a:r>
              <a:rPr lang="en-US" sz="2800" b="1" dirty="0" smtClean="0"/>
              <a:t> at </a:t>
            </a:r>
            <a:r>
              <a:rPr lang="en-US" sz="2800" b="1" dirty="0" err="1" smtClean="0"/>
              <a:t>Teouma</a:t>
            </a:r>
            <a:r>
              <a:rPr lang="en-US" sz="2800" b="1" dirty="0" smtClean="0"/>
              <a:t> Bush, Efate island, by the local farmers committee , </a:t>
            </a:r>
            <a:r>
              <a:rPr lang="en-US" sz="2800" b="1" dirty="0" err="1" smtClean="0"/>
              <a:t>Geohazards</a:t>
            </a:r>
            <a:r>
              <a:rPr lang="en-US" sz="2800" b="1" dirty="0" smtClean="0"/>
              <a:t> Dept. and SPC-GIZ.  The aim is to collect and provide evidence of climate change and  other factors, as well as  how to adapt commercial farming to these changes.    </a:t>
            </a:r>
          </a:p>
          <a:p>
            <a:endParaRPr lang="en-US" sz="2800" b="1" dirty="0" smtClean="0"/>
          </a:p>
          <a:p>
            <a:endParaRPr lang="en-US" sz="2800" b="1" dirty="0" smtClean="0"/>
          </a:p>
        </p:txBody>
      </p:sp>
      <p:pic>
        <p:nvPicPr>
          <p:cNvPr id="4" name="Picture 10" descr="efate map"/>
          <p:cNvPicPr>
            <a:picLocks noChangeAspect="1" noChangeArrowheads="1"/>
          </p:cNvPicPr>
          <p:nvPr/>
        </p:nvPicPr>
        <p:blipFill>
          <a:blip r:embed="rId2"/>
          <a:srcRect t="8972" r="7680" b="23328"/>
          <a:stretch>
            <a:fillRect/>
          </a:stretch>
        </p:blipFill>
        <p:spPr bwMode="auto">
          <a:xfrm>
            <a:off x="5798718" y="2209800"/>
            <a:ext cx="3118269" cy="2446338"/>
          </a:xfrm>
          <a:prstGeom prst="rect">
            <a:avLst/>
          </a:prstGeom>
          <a:noFill/>
        </p:spPr>
      </p:pic>
      <p:sp>
        <p:nvSpPr>
          <p:cNvPr id="5" name="6-Point Star 4"/>
          <p:cNvSpPr/>
          <p:nvPr/>
        </p:nvSpPr>
        <p:spPr>
          <a:xfrm>
            <a:off x="7543800" y="4648200"/>
            <a:ext cx="228600" cy="304800"/>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0"/>
            <a:ext cx="8229600" cy="1143000"/>
          </a:xfrm>
        </p:spPr>
        <p:txBody>
          <a:bodyPr/>
          <a:lstStyle/>
          <a:p>
            <a:r>
              <a:rPr lang="en-US" sz="4000" b="1" dirty="0" smtClean="0"/>
              <a:t>TVET EVIDENCE OF CLIMATE CHANGE </a:t>
            </a:r>
          </a:p>
        </p:txBody>
      </p:sp>
      <p:sp>
        <p:nvSpPr>
          <p:cNvPr id="39939" name="Content Placeholder 3"/>
          <p:cNvSpPr>
            <a:spLocks noGrp="1"/>
          </p:cNvSpPr>
          <p:nvPr>
            <p:ph sz="half" idx="1"/>
          </p:nvPr>
        </p:nvSpPr>
        <p:spPr>
          <a:xfrm>
            <a:off x="0" y="914400"/>
            <a:ext cx="4800600" cy="4754563"/>
          </a:xfrm>
        </p:spPr>
        <p:txBody>
          <a:bodyPr/>
          <a:lstStyle/>
          <a:p>
            <a:r>
              <a:rPr lang="en-US" b="1" dirty="0" smtClean="0"/>
              <a:t>Farmers on Santo are finding that some species of taro no  longer producing good yields.  </a:t>
            </a:r>
          </a:p>
          <a:p>
            <a:r>
              <a:rPr lang="en-US" b="1" dirty="0" smtClean="0"/>
              <a:t>Yams on </a:t>
            </a:r>
            <a:r>
              <a:rPr lang="en-US" b="1" dirty="0" err="1" smtClean="0"/>
              <a:t>Malo</a:t>
            </a:r>
            <a:r>
              <a:rPr lang="en-US" b="1" dirty="0" smtClean="0"/>
              <a:t> &amp; Efate are being destroyed through too much rain in 2011. </a:t>
            </a:r>
          </a:p>
          <a:p>
            <a:r>
              <a:rPr lang="en-US" b="1" dirty="0" smtClean="0"/>
              <a:t>Observed deterioration in the quality “</a:t>
            </a:r>
            <a:r>
              <a:rPr lang="en-US" b="1" dirty="0" err="1" smtClean="0"/>
              <a:t>laplap</a:t>
            </a:r>
            <a:r>
              <a:rPr lang="en-US" b="1" dirty="0" smtClean="0"/>
              <a:t>” leaves.  </a:t>
            </a:r>
          </a:p>
          <a:p>
            <a:r>
              <a:rPr lang="en-US" b="1" dirty="0" smtClean="0"/>
              <a:t>Pineapples ripen earlier.  </a:t>
            </a:r>
          </a:p>
          <a:p>
            <a:r>
              <a:rPr lang="en-US" b="1" dirty="0" smtClean="0"/>
              <a:t>Increase of “black pod” disease affecting cacao. </a:t>
            </a:r>
          </a:p>
        </p:txBody>
      </p:sp>
      <p:pic>
        <p:nvPicPr>
          <p:cNvPr id="5" name="Picture 4" descr="P8130194.JPG"/>
          <p:cNvPicPr>
            <a:picLocks noChangeAspect="1"/>
          </p:cNvPicPr>
          <p:nvPr/>
        </p:nvPicPr>
        <p:blipFill>
          <a:blip r:embed="rId2" cstate="print"/>
          <a:srcRect l="2897" r="25554"/>
          <a:stretch>
            <a:fillRect/>
          </a:stretch>
        </p:blipFill>
        <p:spPr>
          <a:xfrm>
            <a:off x="4724400" y="1447800"/>
            <a:ext cx="4267200" cy="4472989"/>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0" y="1676400"/>
            <a:ext cx="9144000" cy="5181600"/>
          </a:xfrm>
        </p:spPr>
        <p:txBody>
          <a:bodyPr/>
          <a:lstStyle/>
          <a:p>
            <a:pPr marL="514350" indent="-514350" eaLnBrk="1" hangingPunct="1">
              <a:buFont typeface="Arial" charset="0"/>
              <a:buNone/>
            </a:pPr>
            <a:endParaRPr lang="en-US" smtClean="0"/>
          </a:p>
          <a:p>
            <a:pPr marL="514350" indent="-514350" algn="ctr" eaLnBrk="1" hangingPunct="1">
              <a:buFont typeface="Arial" charset="0"/>
              <a:buNone/>
            </a:pPr>
            <a:endParaRPr lang="en-US" smtClean="0"/>
          </a:p>
          <a:p>
            <a:pPr marL="514350" indent="-514350" eaLnBrk="1" hangingPunct="1">
              <a:buFont typeface="Arial" charset="0"/>
              <a:buNone/>
            </a:pPr>
            <a:r>
              <a:rPr lang="en-US" smtClean="0"/>
              <a:t> </a:t>
            </a:r>
          </a:p>
        </p:txBody>
      </p:sp>
      <p:sp>
        <p:nvSpPr>
          <p:cNvPr id="25" name="Rectangle 24"/>
          <p:cNvSpPr/>
          <p:nvPr/>
        </p:nvSpPr>
        <p:spPr>
          <a:xfrm>
            <a:off x="0" y="1752600"/>
            <a:ext cx="9144000" cy="44958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FontTx/>
              <a:buChar char="-"/>
              <a:defRPr/>
            </a:pPr>
            <a:r>
              <a:rPr lang="en-US" sz="3600" b="1" dirty="0"/>
              <a:t>   Funding from EPG: </a:t>
            </a:r>
            <a:r>
              <a:rPr lang="en-US" sz="3600" b="1" dirty="0" err="1"/>
              <a:t>NZAid</a:t>
            </a:r>
            <a:r>
              <a:rPr lang="en-US" sz="3600" b="1" dirty="0"/>
              <a:t>, </a:t>
            </a:r>
            <a:r>
              <a:rPr lang="en-US" sz="3600" b="1" dirty="0" err="1"/>
              <a:t>AusAid</a:t>
            </a:r>
            <a:r>
              <a:rPr lang="en-US" sz="3600" b="1" dirty="0"/>
              <a:t>, </a:t>
            </a:r>
            <a:r>
              <a:rPr lang="en-US" sz="3600" b="1" dirty="0" err="1"/>
              <a:t>Unicef</a:t>
            </a:r>
            <a:r>
              <a:rPr lang="en-US" sz="3600" b="1" dirty="0"/>
              <a:t>…</a:t>
            </a:r>
          </a:p>
          <a:p>
            <a:pPr fontAlgn="auto">
              <a:spcBef>
                <a:spcPts val="0"/>
              </a:spcBef>
              <a:spcAft>
                <a:spcPts val="0"/>
              </a:spcAft>
              <a:buFontTx/>
              <a:buChar char="-"/>
              <a:defRPr/>
            </a:pPr>
            <a:endParaRPr lang="en-US" sz="3600" b="1" dirty="0"/>
          </a:p>
          <a:p>
            <a:pPr fontAlgn="auto">
              <a:spcBef>
                <a:spcPts val="0"/>
              </a:spcBef>
              <a:spcAft>
                <a:spcPts val="0"/>
              </a:spcAft>
              <a:buFontTx/>
              <a:buChar char="-"/>
              <a:defRPr/>
            </a:pPr>
            <a:r>
              <a:rPr lang="en-US" sz="3600" b="1" dirty="0"/>
              <a:t>   Team work between locals and technical </a:t>
            </a:r>
          </a:p>
          <a:p>
            <a:pPr fontAlgn="auto">
              <a:spcBef>
                <a:spcPts val="0"/>
              </a:spcBef>
              <a:spcAft>
                <a:spcPts val="0"/>
              </a:spcAft>
              <a:defRPr/>
            </a:pPr>
            <a:r>
              <a:rPr lang="en-US" sz="3600" b="1" dirty="0"/>
              <a:t>     advisers (capacity building)</a:t>
            </a:r>
          </a:p>
          <a:p>
            <a:pPr fontAlgn="auto">
              <a:spcBef>
                <a:spcPts val="0"/>
              </a:spcBef>
              <a:spcAft>
                <a:spcPts val="0"/>
              </a:spcAft>
              <a:defRPr/>
            </a:pPr>
            <a:endParaRPr lang="en-US" sz="3600" b="1" dirty="0"/>
          </a:p>
          <a:p>
            <a:pPr fontAlgn="auto">
              <a:spcBef>
                <a:spcPts val="0"/>
              </a:spcBef>
              <a:spcAft>
                <a:spcPts val="0"/>
              </a:spcAft>
              <a:buFontTx/>
              <a:buChar char="-"/>
              <a:defRPr/>
            </a:pPr>
            <a:r>
              <a:rPr lang="en-US" sz="3600" b="1" dirty="0"/>
              <a:t>   Commitment of workers in the education </a:t>
            </a:r>
          </a:p>
          <a:p>
            <a:pPr fontAlgn="auto">
              <a:spcBef>
                <a:spcPts val="0"/>
              </a:spcBef>
              <a:spcAft>
                <a:spcPts val="0"/>
              </a:spcAft>
              <a:defRPr/>
            </a:pPr>
            <a:r>
              <a:rPr lang="en-US" sz="3600" b="1" dirty="0"/>
              <a:t>     sector, despite lack of human resources </a:t>
            </a:r>
          </a:p>
        </p:txBody>
      </p:sp>
      <p:sp>
        <p:nvSpPr>
          <p:cNvPr id="22" name="Title 1"/>
          <p:cNvSpPr>
            <a:spLocks noGrp="1"/>
          </p:cNvSpPr>
          <p:nvPr>
            <p:ph type="title"/>
          </p:nvPr>
        </p:nvSpPr>
        <p:spPr/>
        <p:txBody>
          <a:bodyPr rtlCol="0">
            <a:normAutofit/>
          </a:bodyPr>
          <a:lstStyle/>
          <a:p>
            <a:pPr eaLnBrk="1" fontAlgn="auto" hangingPunct="1">
              <a:spcAft>
                <a:spcPts val="0"/>
              </a:spcAft>
              <a:defRPr/>
            </a:pPr>
            <a:r>
              <a:rPr lang="en-AU" sz="5400" b="1" dirty="0" smtClean="0">
                <a:solidFill>
                  <a:schemeClr val="accent6">
                    <a:lumMod val="60000"/>
                    <a:lumOff val="40000"/>
                  </a:schemeClr>
                </a:solidFill>
              </a:rPr>
              <a:t>REASONS FOR SUCCESS</a:t>
            </a:r>
            <a:endParaRPr lang="en-US" sz="5400" b="1" dirty="0">
              <a:solidFill>
                <a:schemeClr val="accent6">
                  <a:lumMod val="60000"/>
                  <a:lumOff val="4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amond(in)">
                                      <p:cBhvr>
                                        <p:cTn id="7"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228600"/>
            <a:ext cx="8229600" cy="944562"/>
          </a:xfrm>
        </p:spPr>
        <p:txBody>
          <a:bodyPr/>
          <a:lstStyle/>
          <a:p>
            <a:r>
              <a:rPr lang="en-US" sz="4000" b="1" dirty="0" smtClean="0"/>
              <a:t>EXAMPLES OF TVET TECHNIQUES FOR ADAPTATION TO CLIMATE CHANGE</a:t>
            </a:r>
          </a:p>
        </p:txBody>
      </p:sp>
      <p:sp>
        <p:nvSpPr>
          <p:cNvPr id="40963" name="Content Placeholder 7"/>
          <p:cNvSpPr>
            <a:spLocks noGrp="1"/>
          </p:cNvSpPr>
          <p:nvPr>
            <p:ph sz="half" idx="2"/>
          </p:nvPr>
        </p:nvSpPr>
        <p:spPr>
          <a:xfrm>
            <a:off x="3124200" y="1371600"/>
            <a:ext cx="5562600" cy="4525963"/>
          </a:xfrm>
        </p:spPr>
        <p:txBody>
          <a:bodyPr/>
          <a:lstStyle/>
          <a:p>
            <a:r>
              <a:rPr lang="en-US" b="1" dirty="0" smtClean="0"/>
              <a:t>Planting of CC tolerant trees (coastal species, sandalwood, etc)</a:t>
            </a:r>
          </a:p>
          <a:p>
            <a:r>
              <a:rPr lang="en-US" b="1" dirty="0" smtClean="0"/>
              <a:t>Cross-breeding of wild pigs and domestic pigs (especially on small islands) to produce animals that are more resilient to climate extremes (SPC-GIZ)</a:t>
            </a:r>
          </a:p>
          <a:p>
            <a:r>
              <a:rPr lang="en-US" b="1" dirty="0" smtClean="0"/>
              <a:t>Aquaculture for livelihood diversification (15 projects on Santo)</a:t>
            </a:r>
          </a:p>
          <a:p>
            <a:r>
              <a:rPr lang="en-US" b="1" dirty="0" smtClean="0"/>
              <a:t>Traditional &amp; improved construction design </a:t>
            </a:r>
          </a:p>
          <a:p>
            <a:endParaRPr lang="en-US" b="1" dirty="0" smtClean="0"/>
          </a:p>
          <a:p>
            <a:endParaRPr lang="en-US" b="1" dirty="0" smtClean="0"/>
          </a:p>
          <a:p>
            <a:endParaRPr lang="en-US" b="1" dirty="0" smtClean="0"/>
          </a:p>
          <a:p>
            <a:endParaRPr lang="en-US" b="1" dirty="0" smtClean="0"/>
          </a:p>
        </p:txBody>
      </p:sp>
      <p:pic>
        <p:nvPicPr>
          <p:cNvPr id="5" name="Picture 4" descr="PC310026.JPG"/>
          <p:cNvPicPr>
            <a:picLocks noChangeAspect="1"/>
          </p:cNvPicPr>
          <p:nvPr/>
        </p:nvPicPr>
        <p:blipFill>
          <a:blip r:embed="rId2" cstate="print">
            <a:lum bright="10000" contrast="10000"/>
          </a:blip>
          <a:srcRect l="9504"/>
          <a:stretch>
            <a:fillRect/>
          </a:stretch>
        </p:blipFill>
        <p:spPr>
          <a:xfrm>
            <a:off x="228600" y="3124200"/>
            <a:ext cx="2790539" cy="2312695"/>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9"/>
          <p:cNvSpPr>
            <a:spLocks noGrp="1"/>
          </p:cNvSpPr>
          <p:nvPr>
            <p:ph type="title"/>
          </p:nvPr>
        </p:nvSpPr>
        <p:spPr/>
        <p:txBody>
          <a:bodyPr/>
          <a:lstStyle/>
          <a:p>
            <a:r>
              <a:rPr lang="en-US" b="1" smtClean="0"/>
              <a:t>OTHER AREAS THAT ARE BEING (OR COULD BE) DEVELOPED IN TVET COURSES BY 2013</a:t>
            </a:r>
          </a:p>
        </p:txBody>
      </p:sp>
      <p:sp>
        <p:nvSpPr>
          <p:cNvPr id="11" name="Content Placeholder 10"/>
          <p:cNvSpPr>
            <a:spLocks noGrp="1"/>
          </p:cNvSpPr>
          <p:nvPr>
            <p:ph idx="1"/>
          </p:nvPr>
        </p:nvSpPr>
        <p:spPr>
          <a:xfrm>
            <a:off x="457200" y="2057400"/>
            <a:ext cx="8229600" cy="4525963"/>
          </a:xfrm>
        </p:spPr>
        <p:txBody>
          <a:bodyPr/>
          <a:lstStyle/>
          <a:p>
            <a:pPr>
              <a:defRPr/>
            </a:pPr>
            <a:r>
              <a:rPr lang="en-US" b="1" dirty="0" smtClean="0">
                <a:solidFill>
                  <a:srgbClr val="FF0000"/>
                </a:solidFill>
              </a:rPr>
              <a:t>Protection of water sources in coastal areas and inland</a:t>
            </a:r>
          </a:p>
          <a:p>
            <a:pPr>
              <a:defRPr/>
            </a:pPr>
            <a:r>
              <a:rPr lang="en-US" b="1" dirty="0" smtClean="0">
                <a:solidFill>
                  <a:schemeClr val="accent5"/>
                </a:solidFill>
              </a:rPr>
              <a:t>Family life education</a:t>
            </a:r>
          </a:p>
          <a:p>
            <a:pPr>
              <a:defRPr/>
            </a:pPr>
            <a:r>
              <a:rPr lang="en-US" b="1" dirty="0" smtClean="0">
                <a:solidFill>
                  <a:srgbClr val="009900"/>
                </a:solidFill>
              </a:rPr>
              <a:t>Conservation of resources -  e.g. reefs, beaches, other coastal ecosystems</a:t>
            </a:r>
          </a:p>
          <a:p>
            <a:pPr>
              <a:defRPr/>
            </a:pPr>
            <a:r>
              <a:rPr lang="en-US" b="1" dirty="0" smtClean="0"/>
              <a:t>Further promotion of aquaculture</a:t>
            </a:r>
          </a:p>
          <a:p>
            <a:pPr>
              <a:defRPr/>
            </a:pPr>
            <a:r>
              <a:rPr lang="en-US" b="1" dirty="0" smtClean="0">
                <a:solidFill>
                  <a:schemeClr val="accent1">
                    <a:lumMod val="75000"/>
                  </a:schemeClr>
                </a:solidFill>
              </a:rPr>
              <a:t>Further adaptation of livestock husbandry to extremes of drought and rainfall</a:t>
            </a:r>
          </a:p>
          <a:p>
            <a:pPr>
              <a:buFont typeface="Arial" charset="0"/>
              <a:buNone/>
              <a:defRPr/>
            </a:pPr>
            <a:endParaRPr lang="en-US" dirty="0" smtClean="0"/>
          </a:p>
          <a:p>
            <a:pPr>
              <a:buFont typeface="Arial" charset="0"/>
              <a:buNone/>
              <a:defRPr/>
            </a:pPr>
            <a:endParaRPr lang="en-US" dirty="0" smtClean="0"/>
          </a:p>
          <a:p>
            <a:pPr>
              <a:defRPr/>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676400"/>
            <a:ext cx="8382000" cy="4525963"/>
          </a:xfrm>
        </p:spPr>
        <p:txBody>
          <a:bodyPr rtlCol="0">
            <a:noAutofit/>
          </a:bodyPr>
          <a:lstStyle/>
          <a:p>
            <a:pPr eaLnBrk="1" fontAlgn="auto" hangingPunct="1">
              <a:spcAft>
                <a:spcPts val="0"/>
              </a:spcAft>
              <a:buFont typeface="Arial" pitchFamily="34" charset="0"/>
              <a:buChar char="•"/>
              <a:defRPr/>
            </a:pPr>
            <a:r>
              <a:rPr lang="en-US" b="1" dirty="0" smtClean="0">
                <a:solidFill>
                  <a:schemeClr val="tx1">
                    <a:lumMod val="95000"/>
                    <a:lumOff val="5000"/>
                  </a:schemeClr>
                </a:solidFill>
              </a:rPr>
              <a:t>Review of the curriculum from Kindergarten to Year 13, aligned with the new Vanuatu National Curriculum Statement.</a:t>
            </a:r>
          </a:p>
          <a:p>
            <a:pPr eaLnBrk="1" fontAlgn="auto" hangingPunct="1">
              <a:spcAft>
                <a:spcPts val="0"/>
              </a:spcAft>
              <a:buFont typeface="Arial" pitchFamily="34" charset="0"/>
              <a:buNone/>
              <a:defRPr/>
            </a:pPr>
            <a:endParaRPr lang="en-US" sz="1000" b="1" dirty="0" smtClean="0">
              <a:solidFill>
                <a:schemeClr val="tx1">
                  <a:lumMod val="95000"/>
                  <a:lumOff val="5000"/>
                </a:schemeClr>
              </a:solidFill>
            </a:endParaRPr>
          </a:p>
          <a:p>
            <a:pPr eaLnBrk="1" fontAlgn="auto" hangingPunct="1">
              <a:spcAft>
                <a:spcPts val="0"/>
              </a:spcAft>
              <a:buFont typeface="Arial" pitchFamily="34" charset="0"/>
              <a:buChar char="•"/>
              <a:defRPr/>
            </a:pPr>
            <a:r>
              <a:rPr lang="en-US" b="1" dirty="0" smtClean="0">
                <a:solidFill>
                  <a:schemeClr val="accent1">
                    <a:lumMod val="75000"/>
                  </a:schemeClr>
                </a:solidFill>
              </a:rPr>
              <a:t>Training of teachers (VITE and ISU)</a:t>
            </a:r>
          </a:p>
          <a:p>
            <a:pPr eaLnBrk="1" fontAlgn="auto" hangingPunct="1">
              <a:spcAft>
                <a:spcPts val="0"/>
              </a:spcAft>
              <a:buFont typeface="Arial" pitchFamily="34" charset="0"/>
              <a:buChar char="•"/>
              <a:defRPr/>
            </a:pPr>
            <a:endParaRPr lang="en-US" sz="1000" b="1" dirty="0" smtClean="0">
              <a:solidFill>
                <a:schemeClr val="accent1">
                  <a:lumMod val="75000"/>
                </a:schemeClr>
              </a:solidFill>
            </a:endParaRPr>
          </a:p>
          <a:p>
            <a:pPr eaLnBrk="1" fontAlgn="auto" hangingPunct="1">
              <a:spcAft>
                <a:spcPts val="0"/>
              </a:spcAft>
              <a:buFont typeface="Arial" pitchFamily="34" charset="0"/>
              <a:buChar char="•"/>
              <a:defRPr/>
            </a:pPr>
            <a:r>
              <a:rPr lang="en-US" b="1" dirty="0" smtClean="0">
                <a:solidFill>
                  <a:schemeClr val="accent4">
                    <a:lumMod val="60000"/>
                    <a:lumOff val="40000"/>
                  </a:schemeClr>
                </a:solidFill>
              </a:rPr>
              <a:t>Review of examinations</a:t>
            </a:r>
          </a:p>
          <a:p>
            <a:pPr eaLnBrk="1" fontAlgn="auto" hangingPunct="1">
              <a:spcAft>
                <a:spcPts val="0"/>
              </a:spcAft>
              <a:buFont typeface="Arial" pitchFamily="34" charset="0"/>
              <a:buChar char="•"/>
              <a:defRPr/>
            </a:pPr>
            <a:endParaRPr lang="en-US" sz="1000" b="1" dirty="0" smtClean="0">
              <a:solidFill>
                <a:schemeClr val="accent4">
                  <a:lumMod val="60000"/>
                  <a:lumOff val="40000"/>
                </a:schemeClr>
              </a:solidFill>
            </a:endParaRPr>
          </a:p>
          <a:p>
            <a:pPr eaLnBrk="1" fontAlgn="auto" hangingPunct="1">
              <a:spcAft>
                <a:spcPts val="0"/>
              </a:spcAft>
              <a:buFont typeface="Arial" pitchFamily="34" charset="0"/>
              <a:buChar char="•"/>
              <a:defRPr/>
            </a:pPr>
            <a:r>
              <a:rPr lang="en-US" b="1" dirty="0" smtClean="0">
                <a:solidFill>
                  <a:srgbClr val="00B050"/>
                </a:solidFill>
              </a:rPr>
              <a:t>Improvement of infrastructure (classrooms, science labs, etc.…)</a:t>
            </a:r>
          </a:p>
        </p:txBody>
      </p:sp>
      <p:sp>
        <p:nvSpPr>
          <p:cNvPr id="5" name="Title 1"/>
          <p:cNvSpPr>
            <a:spLocks noGrp="1"/>
          </p:cNvSpPr>
          <p:nvPr>
            <p:ph type="title"/>
          </p:nvPr>
        </p:nvSpPr>
        <p:spPr/>
        <p:txBody>
          <a:bodyPr rtlCol="0">
            <a:normAutofit fontScale="90000"/>
          </a:bodyPr>
          <a:lstStyle/>
          <a:p>
            <a:pPr eaLnBrk="1" fontAlgn="auto" hangingPunct="1">
              <a:spcAft>
                <a:spcPts val="0"/>
              </a:spcAft>
              <a:defRPr/>
            </a:pPr>
            <a:r>
              <a:rPr lang="en-AU" sz="5400" b="1" dirty="0" smtClean="0">
                <a:solidFill>
                  <a:schemeClr val="accent6">
                    <a:lumMod val="60000"/>
                    <a:lumOff val="40000"/>
                  </a:schemeClr>
                </a:solidFill>
              </a:rPr>
              <a:t>PRIORITIES IN THE EDUCATION SECTOR</a:t>
            </a:r>
            <a:endParaRPr lang="en-US" sz="5400" b="1" dirty="0">
              <a:solidFill>
                <a:schemeClr val="accent6">
                  <a:lumMod val="60000"/>
                  <a:lumOff val="40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1371600"/>
            <a:ext cx="8610600" cy="5029200"/>
          </a:xfrm>
        </p:spPr>
        <p:txBody>
          <a:bodyPr rtlCol="0">
            <a:noAutofit/>
          </a:bodyPr>
          <a:lstStyle/>
          <a:p>
            <a:pPr eaLnBrk="1" fontAlgn="auto" hangingPunct="1">
              <a:spcAft>
                <a:spcPts val="0"/>
              </a:spcAft>
              <a:buFont typeface="Arial" pitchFamily="34" charset="0"/>
              <a:buChar char="•"/>
              <a:defRPr/>
            </a:pPr>
            <a:r>
              <a:rPr lang="en-AU" sz="3600" b="1" dirty="0" smtClean="0">
                <a:solidFill>
                  <a:schemeClr val="tx1">
                    <a:lumMod val="95000"/>
                    <a:lumOff val="5000"/>
                  </a:schemeClr>
                </a:solidFill>
              </a:rPr>
              <a:t>Lack of human and teaching resources, e.g. in curriculum development.</a:t>
            </a:r>
          </a:p>
          <a:p>
            <a:pPr eaLnBrk="1" fontAlgn="auto" hangingPunct="1">
              <a:spcAft>
                <a:spcPts val="0"/>
              </a:spcAft>
              <a:buFont typeface="Arial" pitchFamily="34" charset="0"/>
              <a:buChar char="•"/>
              <a:defRPr/>
            </a:pPr>
            <a:r>
              <a:rPr lang="en-AU" sz="3600" b="1" dirty="0" smtClean="0">
                <a:solidFill>
                  <a:schemeClr val="tx1">
                    <a:lumMod val="95000"/>
                    <a:lumOff val="5000"/>
                  </a:schemeClr>
                </a:solidFill>
              </a:rPr>
              <a:t>Lack of motivation among teachers. </a:t>
            </a:r>
          </a:p>
          <a:p>
            <a:pPr eaLnBrk="1" fontAlgn="auto" hangingPunct="1">
              <a:spcAft>
                <a:spcPts val="0"/>
              </a:spcAft>
              <a:buFont typeface="Arial" pitchFamily="34" charset="0"/>
              <a:buChar char="•"/>
              <a:defRPr/>
            </a:pPr>
            <a:r>
              <a:rPr lang="en-AU" sz="3600" b="1" dirty="0" smtClean="0">
                <a:solidFill>
                  <a:schemeClr val="tx1">
                    <a:lumMod val="95000"/>
                    <a:lumOff val="5000"/>
                  </a:schemeClr>
                </a:solidFill>
              </a:rPr>
              <a:t>Implementation of the reformed curriculum.</a:t>
            </a:r>
          </a:p>
          <a:p>
            <a:pPr eaLnBrk="1" fontAlgn="auto" hangingPunct="1">
              <a:spcAft>
                <a:spcPts val="0"/>
              </a:spcAft>
              <a:buFont typeface="Arial" pitchFamily="34" charset="0"/>
              <a:buChar char="•"/>
              <a:defRPr/>
            </a:pPr>
            <a:r>
              <a:rPr lang="en-AU" sz="3600" b="1" dirty="0" smtClean="0">
                <a:solidFill>
                  <a:schemeClr val="tx1">
                    <a:lumMod val="95000"/>
                    <a:lumOff val="5000"/>
                  </a:schemeClr>
                </a:solidFill>
              </a:rPr>
              <a:t>More effective consultation with stakeholders</a:t>
            </a:r>
          </a:p>
          <a:p>
            <a:pPr eaLnBrk="1" fontAlgn="auto" hangingPunct="1">
              <a:spcAft>
                <a:spcPts val="0"/>
              </a:spcAft>
              <a:buFont typeface="Arial" pitchFamily="34" charset="0"/>
              <a:buChar char="•"/>
              <a:defRPr/>
            </a:pPr>
            <a:r>
              <a:rPr lang="en-AU" sz="3600" b="1" dirty="0" smtClean="0">
                <a:solidFill>
                  <a:schemeClr val="tx1">
                    <a:lumMod val="95000"/>
                    <a:lumOff val="5000"/>
                  </a:schemeClr>
                </a:solidFill>
              </a:rPr>
              <a:t>Bringing the examination system into line with the reformed curriculum.</a:t>
            </a:r>
            <a:endParaRPr lang="en-US" sz="3600" b="1" dirty="0" smtClean="0">
              <a:solidFill>
                <a:schemeClr val="tx1">
                  <a:lumMod val="95000"/>
                  <a:lumOff val="5000"/>
                </a:schemeClr>
              </a:solidFill>
            </a:endParaRPr>
          </a:p>
        </p:txBody>
      </p:sp>
      <p:sp>
        <p:nvSpPr>
          <p:cNvPr id="5" name="Title 1"/>
          <p:cNvSpPr>
            <a:spLocks noGrp="1"/>
          </p:cNvSpPr>
          <p:nvPr>
            <p:ph type="title"/>
          </p:nvPr>
        </p:nvSpPr>
        <p:spPr>
          <a:xfrm>
            <a:off x="457200" y="228600"/>
            <a:ext cx="8229600" cy="1143000"/>
          </a:xfrm>
        </p:spPr>
        <p:txBody>
          <a:bodyPr rtlCol="0">
            <a:normAutofit/>
          </a:bodyPr>
          <a:lstStyle/>
          <a:p>
            <a:pPr eaLnBrk="1" fontAlgn="auto" hangingPunct="1">
              <a:spcAft>
                <a:spcPts val="0"/>
              </a:spcAft>
              <a:defRPr/>
            </a:pPr>
            <a:r>
              <a:rPr lang="en-AU" sz="5400" b="1" dirty="0" smtClean="0">
                <a:solidFill>
                  <a:schemeClr val="accent6">
                    <a:lumMod val="60000"/>
                    <a:lumOff val="40000"/>
                  </a:schemeClr>
                </a:solidFill>
              </a:rPr>
              <a:t>CHALLENGES</a:t>
            </a:r>
            <a:endParaRPr lang="en-US" sz="5400" b="1" dirty="0">
              <a:solidFill>
                <a:schemeClr val="accent6">
                  <a:lumMod val="60000"/>
                  <a:lumOff val="40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53400" cy="3200400"/>
          </a:xfrm>
        </p:spPr>
        <p:txBody>
          <a:bodyPr rtlCol="0">
            <a:normAutofit fontScale="90000"/>
          </a:bodyPr>
          <a:lstStyle/>
          <a:p>
            <a:pPr eaLnBrk="1" fontAlgn="auto" hangingPunct="1">
              <a:spcAft>
                <a:spcPts val="0"/>
              </a:spcAft>
              <a:defRPr/>
            </a:pPr>
            <a:r>
              <a:rPr lang="en-AU" sz="5400" b="1" dirty="0" smtClean="0"/>
              <a:t/>
            </a:r>
            <a:br>
              <a:rPr lang="en-AU" sz="5400" b="1" dirty="0" smtClean="0"/>
            </a:br>
            <a:r>
              <a:rPr lang="en-AU" sz="5400" b="1" dirty="0" smtClean="0"/>
              <a:t>2.</a:t>
            </a:r>
            <a:br>
              <a:rPr lang="en-AU" sz="5400" b="1" dirty="0" smtClean="0"/>
            </a:br>
            <a:r>
              <a:rPr lang="en-AU" sz="6700" b="1" dirty="0" smtClean="0"/>
              <a:t>CURRENT CURRICULUM AND ACTIVITIES ON CLIMATE CHANGE</a:t>
            </a:r>
            <a:r>
              <a:rPr lang="en-AU" sz="5400" b="1" dirty="0" smtClean="0"/>
              <a:t/>
            </a:r>
            <a:br>
              <a:rPr lang="en-AU" sz="5400" b="1" dirty="0" smtClean="0"/>
            </a:br>
            <a:r>
              <a:rPr lang="en-AU" sz="5400" b="1" dirty="0" smtClean="0"/>
              <a:t/>
            </a:r>
            <a:br>
              <a:rPr lang="en-AU" sz="5400" b="1" dirty="0" smtClean="0"/>
            </a:br>
            <a:endParaRPr lang="en-US" sz="5400" b="1" dirty="0"/>
          </a:p>
        </p:txBody>
      </p:sp>
      <p:sp>
        <p:nvSpPr>
          <p:cNvPr id="5" name="Title 1"/>
          <p:cNvSpPr txBox="1">
            <a:spLocks/>
          </p:cNvSpPr>
          <p:nvPr/>
        </p:nvSpPr>
        <p:spPr>
          <a:xfrm>
            <a:off x="381000" y="3962400"/>
            <a:ext cx="3962400" cy="2362200"/>
          </a:xfrm>
          <a:prstGeom prst="rect">
            <a:avLst/>
          </a:prstGeom>
        </p:spPr>
        <p:txBody>
          <a:bodyPr anchor="ctr"/>
          <a:lstStyle/>
          <a:p>
            <a:pPr algn="ctr" fontAlgn="auto">
              <a:spcAft>
                <a:spcPts val="0"/>
              </a:spcAft>
              <a:defRPr/>
            </a:pPr>
            <a:r>
              <a:rPr lang="en-AU" sz="6000" b="1" dirty="0">
                <a:solidFill>
                  <a:schemeClr val="accent1"/>
                </a:solidFill>
                <a:latin typeface="+mj-lt"/>
                <a:ea typeface="+mj-ea"/>
                <a:cs typeface="+mj-cs"/>
              </a:rPr>
              <a:t>    FORMAL</a:t>
            </a:r>
          </a:p>
          <a:p>
            <a:pPr algn="ctr" fontAlgn="auto">
              <a:spcAft>
                <a:spcPts val="0"/>
              </a:spcAft>
              <a:defRPr/>
            </a:pPr>
            <a:r>
              <a:rPr lang="en-AU" sz="6000" b="1" dirty="0">
                <a:solidFill>
                  <a:schemeClr val="accent1"/>
                </a:solidFill>
                <a:latin typeface="+mj-lt"/>
                <a:ea typeface="+mj-ea"/>
                <a:cs typeface="+mj-cs"/>
              </a:rPr>
              <a:t>    SECTOR</a:t>
            </a:r>
            <a:endParaRPr lang="en-US" sz="6000" b="1" dirty="0">
              <a:solidFill>
                <a:schemeClr val="accent1"/>
              </a:solidFill>
              <a:latin typeface="+mj-lt"/>
              <a:ea typeface="+mj-ea"/>
              <a:cs typeface="+mj-cs"/>
            </a:endParaRPr>
          </a:p>
        </p:txBody>
      </p:sp>
      <p:pic>
        <p:nvPicPr>
          <p:cNvPr id="8196" name="Picture 5" descr="daniel and delia at vite study circle july 2009 002.jpg"/>
          <p:cNvPicPr>
            <a:picLocks noChangeAspect="1"/>
          </p:cNvPicPr>
          <p:nvPr/>
        </p:nvPicPr>
        <p:blipFill>
          <a:blip r:embed="rId2"/>
          <a:srcRect/>
          <a:stretch>
            <a:fillRect/>
          </a:stretch>
        </p:blipFill>
        <p:spPr bwMode="auto">
          <a:xfrm>
            <a:off x="4800600" y="3810000"/>
            <a:ext cx="3784600" cy="2838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33400"/>
            <a:ext cx="3886200" cy="5715000"/>
          </a:xfrm>
          <a:prstGeom prst="rect">
            <a:avLst/>
          </a:prstGeom>
        </p:spPr>
        <p:txBody>
          <a:bodyPr>
            <a:normAutofit fontScale="92500"/>
          </a:bodyPr>
          <a:lstStyle/>
          <a:p>
            <a:pPr algn="ctr" fontAlgn="auto">
              <a:spcAft>
                <a:spcPts val="0"/>
              </a:spcAft>
              <a:defRPr/>
            </a:pPr>
            <a:r>
              <a:rPr lang="en-AU" sz="5400" b="1" dirty="0">
                <a:solidFill>
                  <a:schemeClr val="accent6">
                    <a:lumMod val="60000"/>
                    <a:lumOff val="40000"/>
                  </a:schemeClr>
                </a:solidFill>
                <a:latin typeface="+mj-lt"/>
                <a:ea typeface="+mj-ea"/>
                <a:cs typeface="+mj-cs"/>
              </a:rPr>
              <a:t>CLIMATE CHANGE IN THE VANUATU NATIONAL CURRICULUM STATEMENT</a:t>
            </a:r>
            <a:endParaRPr lang="en-US" sz="5400" b="1" dirty="0">
              <a:solidFill>
                <a:schemeClr val="accent6">
                  <a:lumMod val="60000"/>
                  <a:lumOff val="40000"/>
                </a:schemeClr>
              </a:solidFill>
              <a:latin typeface="+mj-lt"/>
              <a:ea typeface="+mj-ea"/>
              <a:cs typeface="+mj-cs"/>
            </a:endParaRPr>
          </a:p>
        </p:txBody>
      </p:sp>
      <p:pic>
        <p:nvPicPr>
          <p:cNvPr id="9219" name="Picture 4" descr="Picture5.jpg"/>
          <p:cNvPicPr>
            <a:picLocks noChangeAspect="1"/>
          </p:cNvPicPr>
          <p:nvPr/>
        </p:nvPicPr>
        <p:blipFill>
          <a:blip r:embed="rId2" cstate="print"/>
          <a:srcRect r="9232"/>
          <a:stretch>
            <a:fillRect/>
          </a:stretch>
        </p:blipFill>
        <p:spPr bwMode="auto">
          <a:xfrm>
            <a:off x="4343400" y="381000"/>
            <a:ext cx="4495800" cy="594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AU" b="1" dirty="0" smtClean="0"/>
              <a:t>NATIONAL CURRICULUM STATEMENT</a:t>
            </a:r>
            <a:endParaRPr lang="en-US" b="1" dirty="0"/>
          </a:p>
        </p:txBody>
      </p:sp>
      <p:sp>
        <p:nvSpPr>
          <p:cNvPr id="4" name="Title 1"/>
          <p:cNvSpPr txBox="1">
            <a:spLocks/>
          </p:cNvSpPr>
          <p:nvPr/>
        </p:nvSpPr>
        <p:spPr>
          <a:xfrm>
            <a:off x="228600" y="1295400"/>
            <a:ext cx="8610600" cy="1524000"/>
          </a:xfrm>
          <a:prstGeom prst="rect">
            <a:avLst/>
          </a:prstGeom>
        </p:spPr>
        <p:txBody>
          <a:bodyPr anchor="ctr">
            <a:normAutofit fontScale="45000" lnSpcReduction="20000"/>
          </a:bodyPr>
          <a:lstStyle/>
          <a:p>
            <a:pPr algn="ctr" fontAlgn="auto">
              <a:spcAft>
                <a:spcPts val="0"/>
              </a:spcAft>
              <a:defRPr/>
            </a:pPr>
            <a:r>
              <a:rPr lang="en-US" sz="4400" dirty="0">
                <a:solidFill>
                  <a:schemeClr val="accent4">
                    <a:lumMod val="60000"/>
                    <a:lumOff val="40000"/>
                  </a:schemeClr>
                </a:solidFill>
                <a:latin typeface="+mj-lt"/>
                <a:ea typeface="+mj-ea"/>
                <a:cs typeface="+mj-cs"/>
              </a:rPr>
              <a:t/>
            </a:r>
            <a:br>
              <a:rPr lang="en-US" sz="4400" dirty="0">
                <a:solidFill>
                  <a:schemeClr val="accent4">
                    <a:lumMod val="60000"/>
                    <a:lumOff val="40000"/>
                  </a:schemeClr>
                </a:solidFill>
                <a:latin typeface="+mj-lt"/>
                <a:ea typeface="+mj-ea"/>
                <a:cs typeface="+mj-cs"/>
              </a:rPr>
            </a:br>
            <a:r>
              <a:rPr lang="en-US" sz="9800" b="1" dirty="0">
                <a:solidFill>
                  <a:schemeClr val="accent4">
                    <a:lumMod val="60000"/>
                    <a:lumOff val="40000"/>
                  </a:schemeClr>
                </a:solidFill>
                <a:latin typeface="+mj-lt"/>
                <a:ea typeface="+mj-ea"/>
                <a:cs typeface="+mj-cs"/>
              </a:rPr>
              <a:t>Section 5: Purpose of the school</a:t>
            </a:r>
            <a:br>
              <a:rPr lang="en-US" sz="9800" b="1" dirty="0">
                <a:solidFill>
                  <a:schemeClr val="accent4">
                    <a:lumMod val="60000"/>
                    <a:lumOff val="40000"/>
                  </a:schemeClr>
                </a:solidFill>
                <a:latin typeface="+mj-lt"/>
                <a:ea typeface="+mj-ea"/>
                <a:cs typeface="+mj-cs"/>
              </a:rPr>
            </a:br>
            <a:endParaRPr lang="en-US" sz="9800" b="1" dirty="0">
              <a:solidFill>
                <a:schemeClr val="accent4">
                  <a:lumMod val="60000"/>
                  <a:lumOff val="40000"/>
                </a:schemeClr>
              </a:solidFill>
              <a:latin typeface="+mj-lt"/>
              <a:ea typeface="+mj-ea"/>
              <a:cs typeface="+mj-cs"/>
            </a:endParaRPr>
          </a:p>
        </p:txBody>
      </p:sp>
      <p:sp>
        <p:nvSpPr>
          <p:cNvPr id="5" name="Title 1"/>
          <p:cNvSpPr txBox="1">
            <a:spLocks/>
          </p:cNvSpPr>
          <p:nvPr/>
        </p:nvSpPr>
        <p:spPr>
          <a:xfrm>
            <a:off x="381000" y="2514600"/>
            <a:ext cx="8610600" cy="1524000"/>
          </a:xfrm>
          <a:prstGeom prst="rect">
            <a:avLst/>
          </a:prstGeom>
        </p:spPr>
        <p:txBody>
          <a:bodyPr anchor="ctr"/>
          <a:lstStyle/>
          <a:p>
            <a:pPr algn="ctr" fontAlgn="auto">
              <a:spcAft>
                <a:spcPts val="0"/>
              </a:spcAft>
              <a:defRPr/>
            </a:pPr>
            <a:r>
              <a:rPr lang="en-US" sz="4400" b="1" dirty="0">
                <a:solidFill>
                  <a:srgbClr val="FF0000"/>
                </a:solidFill>
                <a:latin typeface="+mj-lt"/>
                <a:ea typeface="+mj-ea"/>
                <a:cs typeface="+mj-cs"/>
              </a:rPr>
              <a:t/>
            </a:r>
            <a:br>
              <a:rPr lang="en-US" sz="4400" b="1" dirty="0">
                <a:solidFill>
                  <a:srgbClr val="FF0000"/>
                </a:solidFill>
                <a:latin typeface="+mj-lt"/>
                <a:ea typeface="+mj-ea"/>
                <a:cs typeface="+mj-cs"/>
              </a:rPr>
            </a:br>
            <a:r>
              <a:rPr lang="en-US" sz="4400" b="1" dirty="0">
                <a:solidFill>
                  <a:srgbClr val="FF0000"/>
                </a:solidFill>
                <a:latin typeface="+mn-lt"/>
              </a:rPr>
              <a:t>Section 9: Essential cross-curriculum components</a:t>
            </a:r>
            <a:r>
              <a:rPr lang="en-US" sz="4400" b="1" dirty="0">
                <a:solidFill>
                  <a:srgbClr val="FF0000"/>
                </a:solidFill>
                <a:latin typeface="+mj-lt"/>
                <a:ea typeface="+mj-ea"/>
                <a:cs typeface="+mj-cs"/>
              </a:rPr>
              <a:t/>
            </a:r>
            <a:br>
              <a:rPr lang="en-US" sz="4400" b="1" dirty="0">
                <a:solidFill>
                  <a:srgbClr val="FF0000"/>
                </a:solidFill>
                <a:latin typeface="+mj-lt"/>
                <a:ea typeface="+mj-ea"/>
                <a:cs typeface="+mj-cs"/>
              </a:rPr>
            </a:br>
            <a:endParaRPr lang="en-US" sz="4400" b="1" dirty="0">
              <a:solidFill>
                <a:srgbClr val="FF0000"/>
              </a:solidFill>
              <a:latin typeface="+mj-lt"/>
              <a:ea typeface="+mj-ea"/>
              <a:cs typeface="+mj-cs"/>
            </a:endParaRPr>
          </a:p>
        </p:txBody>
      </p:sp>
      <p:sp>
        <p:nvSpPr>
          <p:cNvPr id="6" name="Title 1"/>
          <p:cNvSpPr txBox="1">
            <a:spLocks/>
          </p:cNvSpPr>
          <p:nvPr/>
        </p:nvSpPr>
        <p:spPr>
          <a:xfrm>
            <a:off x="381000" y="4495800"/>
            <a:ext cx="8610600" cy="1524000"/>
          </a:xfrm>
          <a:prstGeom prst="rect">
            <a:avLst/>
          </a:prstGeom>
        </p:spPr>
        <p:txBody>
          <a:bodyPr anchor="ctr"/>
          <a:lstStyle/>
          <a:p>
            <a:pPr algn="ctr" fontAlgn="auto">
              <a:spcAft>
                <a:spcPts val="0"/>
              </a:spcAft>
              <a:defRPr/>
            </a:pPr>
            <a:r>
              <a:rPr lang="en-US" sz="4400" b="1" dirty="0">
                <a:solidFill>
                  <a:schemeClr val="accent6">
                    <a:lumMod val="60000"/>
                    <a:lumOff val="40000"/>
                  </a:schemeClr>
                </a:solidFill>
                <a:latin typeface="+mj-lt"/>
                <a:ea typeface="+mj-ea"/>
                <a:cs typeface="+mj-cs"/>
              </a:rPr>
              <a:t/>
            </a:r>
            <a:br>
              <a:rPr lang="en-US" sz="4400" b="1" dirty="0">
                <a:solidFill>
                  <a:schemeClr val="accent6">
                    <a:lumMod val="60000"/>
                    <a:lumOff val="40000"/>
                  </a:schemeClr>
                </a:solidFill>
                <a:latin typeface="+mj-lt"/>
                <a:ea typeface="+mj-ea"/>
                <a:cs typeface="+mj-cs"/>
              </a:rPr>
            </a:br>
            <a:r>
              <a:rPr lang="en-US" sz="4400" b="1" dirty="0">
                <a:solidFill>
                  <a:schemeClr val="accent6">
                    <a:lumMod val="60000"/>
                    <a:lumOff val="40000"/>
                  </a:schemeClr>
                </a:solidFill>
                <a:latin typeface="+mn-lt"/>
              </a:rPr>
              <a:t>Section 10: Organizing the curriculum standards in five key learning areas</a:t>
            </a:r>
            <a:r>
              <a:rPr lang="en-US" sz="4400" b="1" dirty="0">
                <a:solidFill>
                  <a:schemeClr val="accent6">
                    <a:lumMod val="60000"/>
                    <a:lumOff val="40000"/>
                  </a:schemeClr>
                </a:solidFill>
                <a:latin typeface="+mj-lt"/>
                <a:ea typeface="+mj-ea"/>
                <a:cs typeface="+mj-cs"/>
              </a:rPr>
              <a:t/>
            </a:r>
            <a:br>
              <a:rPr lang="en-US" sz="4400" b="1" dirty="0">
                <a:solidFill>
                  <a:schemeClr val="accent6">
                    <a:lumMod val="60000"/>
                    <a:lumOff val="40000"/>
                  </a:schemeClr>
                </a:solidFill>
                <a:latin typeface="+mj-lt"/>
                <a:ea typeface="+mj-ea"/>
                <a:cs typeface="+mj-cs"/>
              </a:rPr>
            </a:br>
            <a:endParaRPr lang="en-US" sz="4400" b="1" dirty="0">
              <a:solidFill>
                <a:schemeClr val="accent6">
                  <a:lumMod val="60000"/>
                  <a:lumOff val="40000"/>
                </a:schemeClr>
              </a:solidFill>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theme/theme1.xml><?xml version="1.0" encoding="utf-8"?>
<a:theme xmlns:a="http://schemas.openxmlformats.org/drawingml/2006/main" name="Office Them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508</TotalTime>
  <Words>1128</Words>
  <Application>Microsoft Office PowerPoint</Application>
  <PresentationFormat>On-screen Show (4:3)</PresentationFormat>
  <Paragraphs>192</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CLIMATE CHANGE EDUCATION  </vt:lpstr>
      <vt:lpstr>1.  BACKGROUND INFORMATION ON EDUCATION IN VANUATU</vt:lpstr>
      <vt:lpstr>RECENT SUCCESSES</vt:lpstr>
      <vt:lpstr>REASONS FOR SUCCESS</vt:lpstr>
      <vt:lpstr>PRIORITIES IN THE EDUCATION SECTOR</vt:lpstr>
      <vt:lpstr>CHALLENGES</vt:lpstr>
      <vt:lpstr> 2. CURRENT CURRICULUM AND ACTIVITIES ON CLIMATE CHANGE  </vt:lpstr>
      <vt:lpstr>Slide 8</vt:lpstr>
      <vt:lpstr>NATIONAL CURRICULUM STATEMENT</vt:lpstr>
      <vt:lpstr>Slide 10</vt:lpstr>
      <vt:lpstr>EXTRACTS FROM KEY LEARNING AREAS IN THE VNCS</vt:lpstr>
      <vt:lpstr>Slide 12</vt:lpstr>
      <vt:lpstr>PROGRESS IN INTEGRATING CLIMATE CHANGE INTO THE CURRIULUM</vt:lpstr>
      <vt:lpstr>Slide 14</vt:lpstr>
      <vt:lpstr>HARMONISED CURRICULUM AT VITE</vt:lpstr>
      <vt:lpstr>HARMONISED CURRICULUM AT VITE</vt:lpstr>
      <vt:lpstr>Slide 17</vt:lpstr>
      <vt:lpstr>Slide 18</vt:lpstr>
      <vt:lpstr>HARMONISED CURRICULUM AT VITE</vt:lpstr>
      <vt:lpstr>HARMONISED CURRICULUM AT VITE</vt:lpstr>
      <vt:lpstr>ASPECTS OF CLIMATE CHANGE EDUCATION AT VITE</vt:lpstr>
      <vt:lpstr>Slide 22</vt:lpstr>
      <vt:lpstr>Slide 23</vt:lpstr>
      <vt:lpstr>Slide 24</vt:lpstr>
      <vt:lpstr>Slide 25</vt:lpstr>
      <vt:lpstr>Slide 26</vt:lpstr>
      <vt:lpstr>Slide 27</vt:lpstr>
      <vt:lpstr>Slide 28</vt:lpstr>
      <vt:lpstr>EXAMPLES OF CC ACTIVITIES FOR VITE TRAINEES IN SOCIAL SCIENCE</vt:lpstr>
      <vt:lpstr>IN-SERVICE UNIT AT VITE</vt:lpstr>
      <vt:lpstr>EXAMPLE OF IN SERVICE TRAINING</vt:lpstr>
      <vt:lpstr> 3. CURRENT ACTIVITIES ON CLIMATE CHANGE  </vt:lpstr>
      <vt:lpstr>WAN SMOL BAG THEATRE COMPANY</vt:lpstr>
      <vt:lpstr>Slide 34</vt:lpstr>
      <vt:lpstr>Slide 35</vt:lpstr>
      <vt:lpstr>TVET </vt:lpstr>
      <vt:lpstr>TVET </vt:lpstr>
      <vt:lpstr>EXAMPLE  OF TVET TRIALS IN AGRICULTURE</vt:lpstr>
      <vt:lpstr>TVET EVIDENCE OF CLIMATE CHANGE </vt:lpstr>
      <vt:lpstr>EXAMPLES OF TVET TECHNIQUES FOR ADAPTATION TO CLIMATE CHANGE</vt:lpstr>
      <vt:lpstr>OTHER AREAS THAT ARE BEING (OR COULD BE) DEVELOPED IN TVET COURSES BY 2013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 EDUCATION IN VANUATU</dc:title>
  <dc:creator/>
  <cp:lastModifiedBy>User</cp:lastModifiedBy>
  <cp:revision>69</cp:revision>
  <dcterms:created xsi:type="dcterms:W3CDTF">2006-08-16T00:00:00Z</dcterms:created>
  <dcterms:modified xsi:type="dcterms:W3CDTF">2011-09-26T22:47:06Z</dcterms:modified>
</cp:coreProperties>
</file>