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9"/>
  </p:notesMasterIdLst>
  <p:sldIdLst>
    <p:sldId id="256" r:id="rId2"/>
    <p:sldId id="370" r:id="rId3"/>
    <p:sldId id="339" r:id="rId4"/>
    <p:sldId id="371" r:id="rId5"/>
    <p:sldId id="343" r:id="rId6"/>
    <p:sldId id="369" r:id="rId7"/>
    <p:sldId id="368" r:id="rId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44B"/>
    <a:srgbClr val="AA72D4"/>
    <a:srgbClr val="C874D6"/>
    <a:srgbClr val="FCF44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62" autoAdjust="0"/>
    <p:restoredTop sz="92718" autoAdjust="0"/>
  </p:normalViewPr>
  <p:slideViewPr>
    <p:cSldViewPr>
      <p:cViewPr varScale="1">
        <p:scale>
          <a:sx n="79" d="100"/>
          <a:sy n="79" d="100"/>
        </p:scale>
        <p:origin x="1584" y="8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75ADEB25-C4CA-423D-B975-B15237AAFC42}" type="datetimeFigureOut">
              <a:rPr lang="en-AU" smtClean="0"/>
              <a:pPr/>
              <a:t>20/04/2022</a:t>
            </a:fld>
            <a:endParaRPr lang="en-AU"/>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9A767991-7902-42D1-BCEC-2BBCD7F3A549}" type="slidenum">
              <a:rPr lang="en-AU" smtClean="0"/>
              <a:pPr/>
              <a:t>‹#›</a:t>
            </a:fld>
            <a:endParaRPr lang="en-AU"/>
          </a:p>
        </p:txBody>
      </p:sp>
    </p:spTree>
    <p:extLst>
      <p:ext uri="{BB962C8B-B14F-4D97-AF65-F5344CB8AC3E}">
        <p14:creationId xmlns:p14="http://schemas.microsoft.com/office/powerpoint/2010/main" val="27059939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If possible</a:t>
            </a:r>
            <a:r>
              <a:rPr lang="en-AU" baseline="0" dirty="0"/>
              <a:t> add logo of project and /or funding at the bottom of the slide</a:t>
            </a:r>
            <a:endParaRPr lang="en-GB" dirty="0"/>
          </a:p>
        </p:txBody>
      </p:sp>
      <p:sp>
        <p:nvSpPr>
          <p:cNvPr id="4" name="Slide Number Placeholder 3"/>
          <p:cNvSpPr>
            <a:spLocks noGrp="1"/>
          </p:cNvSpPr>
          <p:nvPr>
            <p:ph type="sldNum" sz="quarter" idx="10"/>
          </p:nvPr>
        </p:nvSpPr>
        <p:spPr/>
        <p:txBody>
          <a:bodyPr/>
          <a:lstStyle/>
          <a:p>
            <a:fld id="{9A767991-7902-42D1-BCEC-2BBCD7F3A549}" type="slidenum">
              <a:rPr lang="en-AU" smtClean="0"/>
              <a:pPr/>
              <a:t>1</a:t>
            </a:fld>
            <a:endParaRPr lang="en-AU"/>
          </a:p>
        </p:txBody>
      </p:sp>
    </p:spTree>
    <p:extLst>
      <p:ext uri="{BB962C8B-B14F-4D97-AF65-F5344CB8AC3E}">
        <p14:creationId xmlns:p14="http://schemas.microsoft.com/office/powerpoint/2010/main" val="76141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Convention is the UNFCCC – United Nations Convention on Climate Change </a:t>
            </a:r>
            <a:endParaRPr lang="en-AU" dirty="0"/>
          </a:p>
        </p:txBody>
      </p:sp>
      <p:sp>
        <p:nvSpPr>
          <p:cNvPr id="4" name="Slide Number Placeholder 3"/>
          <p:cNvSpPr>
            <a:spLocks noGrp="1"/>
          </p:cNvSpPr>
          <p:nvPr>
            <p:ph type="sldNum" sz="quarter" idx="5"/>
          </p:nvPr>
        </p:nvSpPr>
        <p:spPr/>
        <p:txBody>
          <a:bodyPr/>
          <a:lstStyle/>
          <a:p>
            <a:fld id="{9A767991-7902-42D1-BCEC-2BBCD7F3A549}" type="slidenum">
              <a:rPr lang="en-AU" smtClean="0"/>
              <a:pPr/>
              <a:t>2</a:t>
            </a:fld>
            <a:endParaRPr lang="en-AU"/>
          </a:p>
        </p:txBody>
      </p:sp>
    </p:spTree>
    <p:extLst>
      <p:ext uri="{BB962C8B-B14F-4D97-AF65-F5344CB8AC3E}">
        <p14:creationId xmlns:p14="http://schemas.microsoft.com/office/powerpoint/2010/main" val="6047332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9A767991-7902-42D1-BCEC-2BBCD7F3A549}" type="slidenum">
              <a:rPr lang="en-AU" smtClean="0"/>
              <a:pPr/>
              <a:t>3</a:t>
            </a:fld>
            <a:endParaRPr lang="en-AU"/>
          </a:p>
        </p:txBody>
      </p:sp>
    </p:spTree>
    <p:extLst>
      <p:ext uri="{BB962C8B-B14F-4D97-AF65-F5344CB8AC3E}">
        <p14:creationId xmlns:p14="http://schemas.microsoft.com/office/powerpoint/2010/main" val="30343250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5"/>
          </p:nvPr>
        </p:nvSpPr>
        <p:spPr/>
        <p:txBody>
          <a:bodyPr/>
          <a:lstStyle/>
          <a:p>
            <a:fld id="{9A767991-7902-42D1-BCEC-2BBCD7F3A549}" type="slidenum">
              <a:rPr lang="en-AU" smtClean="0"/>
              <a:pPr/>
              <a:t>4</a:t>
            </a:fld>
            <a:endParaRPr lang="en-AU"/>
          </a:p>
        </p:txBody>
      </p:sp>
    </p:spTree>
    <p:extLst>
      <p:ext uri="{BB962C8B-B14F-4D97-AF65-F5344CB8AC3E}">
        <p14:creationId xmlns:p14="http://schemas.microsoft.com/office/powerpoint/2010/main" val="27222477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E29F1694-EF70-462B-90D2-88177A0E9D67}" type="datetimeFigureOut">
              <a:rPr lang="en-US" smtClean="0"/>
              <a:pPr/>
              <a:t>4/20/2022</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61430C12-6199-4795-8A76-510DD1163E7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29F1694-EF70-462B-90D2-88177A0E9D67}" type="datetimeFigureOut">
              <a:rPr lang="en-US" smtClean="0"/>
              <a:pPr/>
              <a:t>4/20/2022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430C12-6199-4795-8A76-510DD1163E7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29F1694-EF70-462B-90D2-88177A0E9D67}" type="datetimeFigureOut">
              <a:rPr lang="en-US" smtClean="0"/>
              <a:pPr/>
              <a:t>4/20/2022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430C12-6199-4795-8A76-510DD1163E7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E29F1694-EF70-462B-90D2-88177A0E9D67}" type="datetimeFigureOut">
              <a:rPr lang="en-US" smtClean="0"/>
              <a:pPr/>
              <a:t>4/20/2022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430C12-6199-4795-8A76-510DD1163E7B}" type="slidenum">
              <a:rPr lang="en-US" smtClean="0"/>
              <a:pPr/>
              <a:t>‹#›</a:t>
            </a:fld>
            <a:endParaRPr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E29F1694-EF70-462B-90D2-88177A0E9D67}" type="datetimeFigureOut">
              <a:rPr lang="en-US" smtClean="0"/>
              <a:pPr/>
              <a:t>4/20/2022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430C12-6199-4795-8A76-510DD1163E7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E29F1694-EF70-462B-90D2-88177A0E9D67}" type="datetimeFigureOut">
              <a:rPr lang="en-US" smtClean="0"/>
              <a:pPr/>
              <a:t>4/20/2022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430C12-6199-4795-8A76-510DD1163E7B}" type="slidenum">
              <a:rPr lang="en-US" smtClean="0"/>
              <a:pPr/>
              <a:t>‹#›</a:t>
            </a:fld>
            <a:endParaRPr lang="en-US"/>
          </a:p>
        </p:txBody>
      </p:sp>
      <p:sp>
        <p:nvSpPr>
          <p:cNvPr id="8" name="Title 7"/>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E29F1694-EF70-462B-90D2-88177A0E9D67}" type="datetimeFigureOut">
              <a:rPr lang="en-US" smtClean="0"/>
              <a:pPr/>
              <a:t>4/20/2022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430C12-6199-4795-8A76-510DD1163E7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E29F1694-EF70-462B-90D2-88177A0E9D67}" type="datetimeFigureOut">
              <a:rPr lang="en-US" smtClean="0"/>
              <a:pPr/>
              <a:t>4/20/2022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430C12-6199-4795-8A76-510DD1163E7B}" type="slidenum">
              <a:rPr lang="en-US" smtClean="0"/>
              <a:pPr/>
              <a:t>‹#›</a:t>
            </a:fld>
            <a:endParaRPr lang="en-US"/>
          </a:p>
        </p:txBody>
      </p:sp>
      <p:sp>
        <p:nvSpPr>
          <p:cNvPr id="6" name="Title 5"/>
          <p:cNvSpPr>
            <a:spLocks noGrp="1"/>
          </p:cNvSpPr>
          <p:nvPr>
            <p:ph type="title"/>
          </p:nvPr>
        </p:nvSpPr>
        <p:spPr/>
        <p:txBody>
          <a:bodyPr rtlCol="0"/>
          <a:lstStyle/>
          <a:p>
            <a:r>
              <a:rPr kumimoji="0" lang="en-US"/>
              <a:t>Click to edit Master title style</a:t>
            </a:r>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29F1694-EF70-462B-90D2-88177A0E9D67}" type="datetimeFigureOut">
              <a:rPr lang="en-US" smtClean="0"/>
              <a:pPr/>
              <a:t>4/20/2022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430C12-6199-4795-8A76-510DD1163E7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fld id="{E29F1694-EF70-462B-90D2-88177A0E9D67}" type="datetimeFigureOut">
              <a:rPr lang="en-US" smtClean="0"/>
              <a:pPr/>
              <a:t>4/20/2022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430C12-6199-4795-8A76-510DD1163E7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E29F1694-EF70-462B-90D2-88177A0E9D67}" type="datetimeFigureOut">
              <a:rPr lang="en-US" smtClean="0"/>
              <a:pPr/>
              <a:t>4/20/2022</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61430C12-6199-4795-8A76-510DD1163E7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E29F1694-EF70-462B-90D2-88177A0E9D67}" type="datetimeFigureOut">
              <a:rPr lang="en-US" smtClean="0"/>
              <a:pPr/>
              <a:t>4/20/2022</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61430C12-6199-4795-8A76-510DD1163E7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mailto:fiautu@vanuatu.gov.vu"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48431" y="2362200"/>
            <a:ext cx="8763000" cy="3505200"/>
          </a:xfrm>
        </p:spPr>
        <p:txBody>
          <a:bodyPr>
            <a:normAutofit/>
          </a:bodyPr>
          <a:lstStyle/>
          <a:p>
            <a:pPr algn="ctr"/>
            <a:endParaRPr lang="en-AU" sz="1800" b="1" dirty="0">
              <a:solidFill>
                <a:srgbClr val="0070C0"/>
              </a:solidFill>
              <a:effectLst/>
              <a:latin typeface="Times New Roman" panose="02020603050405020304" pitchFamily="18" charset="0"/>
              <a:ea typeface="Times New Roman" panose="02020603050405020304" pitchFamily="18" charset="0"/>
            </a:endParaRPr>
          </a:p>
          <a:p>
            <a:pPr algn="ctr"/>
            <a:r>
              <a:rPr lang="en-AU" sz="3600" b="1" dirty="0">
                <a:solidFill>
                  <a:srgbClr val="0070C0"/>
                </a:solidFill>
                <a:effectLst/>
                <a:latin typeface="Times New Roman" panose="02020603050405020304" pitchFamily="18" charset="0"/>
                <a:ea typeface="Times New Roman" panose="02020603050405020304" pitchFamily="18" charset="0"/>
              </a:rPr>
              <a:t>VANUATU</a:t>
            </a:r>
            <a:r>
              <a:rPr lang="en-AU" sz="4000" b="1" dirty="0">
                <a:solidFill>
                  <a:srgbClr val="0070C0"/>
                </a:solidFill>
                <a:effectLst/>
                <a:latin typeface="Times New Roman" panose="02020603050405020304" pitchFamily="18" charset="0"/>
                <a:ea typeface="Times New Roman" panose="02020603050405020304" pitchFamily="18" charset="0"/>
              </a:rPr>
              <a:t> DELEGATION TO COP27</a:t>
            </a:r>
            <a:endParaRPr lang="en-US" sz="4000" b="1" dirty="0">
              <a:solidFill>
                <a:srgbClr val="0070C0"/>
              </a:solidFill>
            </a:endParaRPr>
          </a:p>
          <a:p>
            <a:pPr algn="ctr"/>
            <a:endParaRPr lang="en-US" sz="2400" b="1" dirty="0">
              <a:solidFill>
                <a:schemeClr val="tx1"/>
              </a:solidFill>
            </a:endParaRPr>
          </a:p>
          <a:p>
            <a:pPr algn="ctr"/>
            <a:r>
              <a:rPr lang="en-US" sz="2400" b="1" dirty="0">
                <a:solidFill>
                  <a:schemeClr val="tx1"/>
                </a:solidFill>
              </a:rPr>
              <a:t>NAB Meeting </a:t>
            </a:r>
          </a:p>
          <a:p>
            <a:pPr algn="ctr"/>
            <a:endParaRPr lang="en-US" sz="2400" b="1" dirty="0">
              <a:solidFill>
                <a:schemeClr val="tx1"/>
              </a:solidFill>
            </a:endParaRPr>
          </a:p>
          <a:p>
            <a:pPr algn="ctr"/>
            <a:r>
              <a:rPr lang="en-US" sz="2400" b="1" dirty="0">
                <a:solidFill>
                  <a:schemeClr val="tx1"/>
                </a:solidFill>
              </a:rPr>
              <a:t>Wednesday 20</a:t>
            </a:r>
            <a:r>
              <a:rPr lang="en-US" sz="2400" b="1" baseline="30000" dirty="0">
                <a:solidFill>
                  <a:schemeClr val="tx1"/>
                </a:solidFill>
              </a:rPr>
              <a:t>th</a:t>
            </a:r>
            <a:r>
              <a:rPr lang="en-US" sz="2400" b="1" dirty="0">
                <a:solidFill>
                  <a:schemeClr val="tx1"/>
                </a:solidFill>
              </a:rPr>
              <a:t> April 2022</a:t>
            </a:r>
          </a:p>
          <a:p>
            <a:pPr algn="ctr"/>
            <a:r>
              <a:rPr lang="en-US" sz="2400" b="1" dirty="0">
                <a:solidFill>
                  <a:schemeClr val="tx1"/>
                </a:solidFill>
              </a:rPr>
              <a:t> </a:t>
            </a:r>
          </a:p>
        </p:txBody>
      </p:sp>
      <p:pic>
        <p:nvPicPr>
          <p:cNvPr id="1026" name="Picture 2" descr="NAB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4600" y="236448"/>
            <a:ext cx="2586831" cy="1897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 name="Picture 1"/>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33400" y="228601"/>
            <a:ext cx="1447800" cy="1811866"/>
          </a:xfrm>
          <a:prstGeom prst="rect">
            <a:avLst/>
          </a:prstGeom>
        </p:spPr>
      </p:pic>
    </p:spTree>
    <p:extLst>
      <p:ext uri="{BB962C8B-B14F-4D97-AF65-F5344CB8AC3E}">
        <p14:creationId xmlns:p14="http://schemas.microsoft.com/office/powerpoint/2010/main" val="24747466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30FBFA32-15B0-4B34-B95F-2B8B7449F624}"/>
              </a:ext>
            </a:extLst>
          </p:cNvPr>
          <p:cNvSpPr>
            <a:spLocks noGrp="1"/>
          </p:cNvSpPr>
          <p:nvPr>
            <p:ph idx="1"/>
          </p:nvPr>
        </p:nvSpPr>
        <p:spPr/>
        <p:txBody>
          <a:bodyPr>
            <a:normAutofit/>
          </a:bodyPr>
          <a:lstStyle/>
          <a:p>
            <a:r>
              <a:rPr lang="en-US" sz="1800" b="0" i="0" dirty="0">
                <a:solidFill>
                  <a:srgbClr val="333333"/>
                </a:solidFill>
                <a:effectLst/>
                <a:latin typeface="Merriweather"/>
              </a:rPr>
              <a:t>The COP is the supreme decision-making body of the Convention. All States that are Parties to the Convention are represented at the COP, at which they review the implementation of the Convention and any other legal instruments that the COP adopts and take decisions necessary to promote the effective implementation of the Convention, including institutional and administrative arrangements. </a:t>
            </a:r>
          </a:p>
          <a:p>
            <a:endParaRPr lang="en-US" sz="1400" b="0" i="0" dirty="0">
              <a:solidFill>
                <a:srgbClr val="333333"/>
              </a:solidFill>
              <a:effectLst/>
              <a:latin typeface="Merriweather"/>
            </a:endParaRPr>
          </a:p>
          <a:p>
            <a:r>
              <a:rPr lang="en-AU" b="1" dirty="0">
                <a:solidFill>
                  <a:srgbClr val="0070C0"/>
                </a:solidFill>
                <a:effectLst>
                  <a:outerShdw blurRad="38100" dist="38100" dir="2700000" algn="tl">
                    <a:srgbClr val="000000">
                      <a:alpha val="43137"/>
                    </a:srgbClr>
                  </a:outerShdw>
                </a:effectLst>
              </a:rPr>
              <a:t>COP 27 (2022)</a:t>
            </a:r>
            <a:endParaRPr lang="en-US" b="1" i="0" dirty="0">
              <a:solidFill>
                <a:srgbClr val="0070C0"/>
              </a:solidFill>
              <a:effectLst>
                <a:outerShdw blurRad="38100" dist="38100" dir="2700000" algn="tl">
                  <a:srgbClr val="000000">
                    <a:alpha val="43137"/>
                  </a:srgbClr>
                </a:outerShdw>
              </a:effectLst>
              <a:latin typeface="Merriweather"/>
            </a:endParaRPr>
          </a:p>
          <a:p>
            <a:r>
              <a:rPr lang="en-US" sz="2000" b="0" i="0" dirty="0">
                <a:effectLst/>
                <a:latin typeface="Merriweather"/>
              </a:rPr>
              <a:t>COP27 set to take place in Sharm El Sheik, Egypt in November from 7 to 18 November, 2022</a:t>
            </a:r>
            <a:endParaRPr lang="en-AU" dirty="0"/>
          </a:p>
        </p:txBody>
      </p:sp>
      <p:sp>
        <p:nvSpPr>
          <p:cNvPr id="3" name="Title 2">
            <a:extLst>
              <a:ext uri="{FF2B5EF4-FFF2-40B4-BE49-F238E27FC236}">
                <a16:creationId xmlns:a16="http://schemas.microsoft.com/office/drawing/2014/main" id="{1839387B-A5CA-40E1-8FBE-3AFA1FD726B5}"/>
              </a:ext>
            </a:extLst>
          </p:cNvPr>
          <p:cNvSpPr>
            <a:spLocks noGrp="1"/>
          </p:cNvSpPr>
          <p:nvPr>
            <p:ph type="title"/>
          </p:nvPr>
        </p:nvSpPr>
        <p:spPr/>
        <p:txBody>
          <a:bodyPr>
            <a:normAutofit/>
          </a:bodyPr>
          <a:lstStyle/>
          <a:p>
            <a:r>
              <a:rPr lang="en-AU" sz="4000" dirty="0">
                <a:solidFill>
                  <a:srgbClr val="0070C0"/>
                </a:solidFill>
              </a:rPr>
              <a:t>Conference of the Parties (COP)</a:t>
            </a:r>
          </a:p>
        </p:txBody>
      </p:sp>
    </p:spTree>
    <p:extLst>
      <p:ext uri="{BB962C8B-B14F-4D97-AF65-F5344CB8AC3E}">
        <p14:creationId xmlns:p14="http://schemas.microsoft.com/office/powerpoint/2010/main" val="36597250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lstStyle/>
          <a:p>
            <a:r>
              <a:rPr lang="en-AU" dirty="0">
                <a:solidFill>
                  <a:srgbClr val="0070C0"/>
                </a:solidFill>
                <a:effectLst>
                  <a:outerShdw blurRad="38100" dist="38100" dir="2700000" algn="tl">
                    <a:srgbClr val="000000">
                      <a:alpha val="43137"/>
                    </a:srgbClr>
                  </a:outerShdw>
                </a:effectLst>
                <a:latin typeface="Bradley Hand ITC" panose="03070402050302030203" pitchFamily="66" charset="0"/>
              </a:rPr>
              <a:t>Delegate Nominations</a:t>
            </a:r>
          </a:p>
        </p:txBody>
      </p:sp>
      <p:sp>
        <p:nvSpPr>
          <p:cNvPr id="3" name="Content Placeholder 2"/>
          <p:cNvSpPr>
            <a:spLocks noGrp="1"/>
          </p:cNvSpPr>
          <p:nvPr>
            <p:ph idx="1"/>
          </p:nvPr>
        </p:nvSpPr>
        <p:spPr>
          <a:xfrm>
            <a:off x="251520" y="1577752"/>
            <a:ext cx="7825680" cy="5204048"/>
          </a:xfrm>
        </p:spPr>
        <p:txBody>
          <a:bodyPr>
            <a:normAutofit fontScale="25000" lnSpcReduction="20000"/>
          </a:bodyPr>
          <a:lstStyle/>
          <a:p>
            <a:pPr>
              <a:lnSpc>
                <a:spcPct val="134000"/>
              </a:lnSpc>
              <a:buFont typeface="Wingdings" panose="05000000000000000000" pitchFamily="2" charset="2"/>
              <a:buChar char="q"/>
            </a:pPr>
            <a:r>
              <a:rPr lang="en-US" sz="9600" dirty="0"/>
              <a:t>The UNFCCC TF in its first meeting of 2022 made a decision to retain nominated COP26 Delegates</a:t>
            </a:r>
          </a:p>
          <a:p>
            <a:pPr>
              <a:lnSpc>
                <a:spcPct val="134000"/>
              </a:lnSpc>
              <a:buFont typeface="Wingdings" panose="05000000000000000000" pitchFamily="2" charset="2"/>
              <a:buChar char="q"/>
            </a:pPr>
            <a:r>
              <a:rPr lang="en-US" sz="9600" dirty="0"/>
              <a:t>Essentially COP26 Delegates comprises of NAB Members following DG/Chair of this Board request &amp; others</a:t>
            </a:r>
          </a:p>
          <a:p>
            <a:pPr>
              <a:lnSpc>
                <a:spcPct val="134000"/>
              </a:lnSpc>
              <a:buFont typeface="Wingdings" panose="05000000000000000000" pitchFamily="2" charset="2"/>
              <a:buChar char="q"/>
            </a:pPr>
            <a:r>
              <a:rPr lang="en-US" sz="9600" dirty="0"/>
              <a:t>Our Foreign office diplomats have also been included</a:t>
            </a:r>
          </a:p>
          <a:p>
            <a:pPr>
              <a:lnSpc>
                <a:spcPct val="134000"/>
              </a:lnSpc>
              <a:buFont typeface="Wingdings" panose="05000000000000000000" pitchFamily="2" charset="2"/>
              <a:buChar char="q"/>
            </a:pPr>
            <a:r>
              <a:rPr lang="en-US" sz="9600" dirty="0"/>
              <a:t>Others currently not included will be for DG’s approval</a:t>
            </a:r>
          </a:p>
          <a:p>
            <a:pPr>
              <a:lnSpc>
                <a:spcPct val="134000"/>
              </a:lnSpc>
              <a:buFont typeface="Wingdings" panose="05000000000000000000" pitchFamily="2" charset="2"/>
              <a:buChar char="q"/>
            </a:pPr>
            <a:endParaRPr lang="en-US" sz="6400" dirty="0"/>
          </a:p>
          <a:p>
            <a:pPr marL="109728" indent="0">
              <a:lnSpc>
                <a:spcPct val="134000"/>
              </a:lnSpc>
              <a:buNone/>
            </a:pPr>
            <a:endParaRPr lang="en-US" sz="6400" dirty="0"/>
          </a:p>
          <a:p>
            <a:pPr marL="109728" indent="0">
              <a:lnSpc>
                <a:spcPct val="134000"/>
              </a:lnSpc>
              <a:buNone/>
            </a:pPr>
            <a:endParaRPr lang="en-US" sz="6400" dirty="0"/>
          </a:p>
          <a:p>
            <a:pPr>
              <a:lnSpc>
                <a:spcPct val="134000"/>
              </a:lnSpc>
            </a:pPr>
            <a:endParaRPr lang="en-AU" sz="3000" dirty="0"/>
          </a:p>
          <a:p>
            <a:pPr marL="365760" lvl="1" indent="0">
              <a:lnSpc>
                <a:spcPct val="134000"/>
              </a:lnSpc>
              <a:buNone/>
            </a:pPr>
            <a:endParaRPr lang="en-US" sz="3000" dirty="0"/>
          </a:p>
          <a:p>
            <a:pPr marL="365760" lvl="1" indent="0">
              <a:lnSpc>
                <a:spcPct val="134000"/>
              </a:lnSpc>
              <a:buNone/>
            </a:pPr>
            <a:endParaRPr lang="en-US" sz="3000" dirty="0"/>
          </a:p>
          <a:p>
            <a:pPr marL="365760" lvl="1" indent="0">
              <a:lnSpc>
                <a:spcPct val="134000"/>
              </a:lnSpc>
              <a:buNone/>
            </a:pPr>
            <a:endParaRPr lang="en-US" sz="3000" dirty="0"/>
          </a:p>
          <a:p>
            <a:pPr marL="109728" indent="0">
              <a:lnSpc>
                <a:spcPct val="134000"/>
              </a:lnSpc>
              <a:buNone/>
            </a:pPr>
            <a:endParaRPr lang="en-US" dirty="0"/>
          </a:p>
          <a:p>
            <a:endParaRPr lang="en-US" dirty="0"/>
          </a:p>
          <a:p>
            <a:pPr marL="109728" indent="0">
              <a:buNone/>
            </a:pPr>
            <a:r>
              <a:rPr lang="en-US" dirty="0"/>
              <a:t> </a:t>
            </a:r>
          </a:p>
          <a:p>
            <a:endParaRPr lang="en-AU" dirty="0"/>
          </a:p>
        </p:txBody>
      </p:sp>
      <p:pic>
        <p:nvPicPr>
          <p:cNvPr id="4" name="Picture 2" descr="NAB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010400" y="0"/>
            <a:ext cx="1882080" cy="13802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87811873"/>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7148C86-5E29-440E-BBA1-10C2ABD63AF8}"/>
              </a:ext>
            </a:extLst>
          </p:cNvPr>
          <p:cNvSpPr>
            <a:spLocks noGrp="1"/>
          </p:cNvSpPr>
          <p:nvPr>
            <p:ph idx="1"/>
          </p:nvPr>
        </p:nvSpPr>
        <p:spPr/>
        <p:txBody>
          <a:bodyPr/>
          <a:lstStyle/>
          <a:p>
            <a:r>
              <a:rPr lang="en-AU" dirty="0"/>
              <a:t>Retain the pool of negotiators/delegates</a:t>
            </a:r>
          </a:p>
          <a:p>
            <a:r>
              <a:rPr lang="en-AU" dirty="0"/>
              <a:t>Delegate positions at the key Institutions</a:t>
            </a:r>
          </a:p>
          <a:p>
            <a:r>
              <a:rPr lang="en-AU" dirty="0"/>
              <a:t>Priority Thematic Areas</a:t>
            </a:r>
          </a:p>
          <a:p>
            <a:r>
              <a:rPr lang="en-AU" dirty="0"/>
              <a:t>Consider time &amp; effort of COP26 delegates participating virtually in country last year</a:t>
            </a:r>
          </a:p>
          <a:p>
            <a:r>
              <a:rPr lang="en-AU" dirty="0"/>
              <a:t>Seek NAB Members re-confirmation of their nominations from last year </a:t>
            </a:r>
          </a:p>
          <a:p>
            <a:r>
              <a:rPr lang="en-AU" dirty="0"/>
              <a:t>Current Covid situation</a:t>
            </a:r>
          </a:p>
          <a:p>
            <a:pPr marL="109728" indent="0">
              <a:buNone/>
            </a:pPr>
            <a:r>
              <a:rPr lang="en-AU" dirty="0"/>
              <a:t> </a:t>
            </a:r>
          </a:p>
          <a:p>
            <a:endParaRPr lang="en-AU" dirty="0"/>
          </a:p>
          <a:p>
            <a:endParaRPr lang="en-AU" dirty="0"/>
          </a:p>
          <a:p>
            <a:endParaRPr lang="en-AU" dirty="0"/>
          </a:p>
        </p:txBody>
      </p:sp>
      <p:sp>
        <p:nvSpPr>
          <p:cNvPr id="3" name="Title 2">
            <a:extLst>
              <a:ext uri="{FF2B5EF4-FFF2-40B4-BE49-F238E27FC236}">
                <a16:creationId xmlns:a16="http://schemas.microsoft.com/office/drawing/2014/main" id="{53138FA3-A408-4EB5-BEB9-2C8230D0F475}"/>
              </a:ext>
            </a:extLst>
          </p:cNvPr>
          <p:cNvSpPr>
            <a:spLocks noGrp="1"/>
          </p:cNvSpPr>
          <p:nvPr>
            <p:ph type="title"/>
          </p:nvPr>
        </p:nvSpPr>
        <p:spPr/>
        <p:txBody>
          <a:bodyPr>
            <a:normAutofit/>
          </a:bodyPr>
          <a:lstStyle/>
          <a:p>
            <a:r>
              <a:rPr lang="en-AU" sz="2800" dirty="0">
                <a:solidFill>
                  <a:srgbClr val="0070C0"/>
                </a:solidFill>
              </a:rPr>
              <a:t>Some considerations on the nominations</a:t>
            </a:r>
          </a:p>
        </p:txBody>
      </p:sp>
    </p:spTree>
    <p:extLst>
      <p:ext uri="{BB962C8B-B14F-4D97-AF65-F5344CB8AC3E}">
        <p14:creationId xmlns:p14="http://schemas.microsoft.com/office/powerpoint/2010/main" val="266149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nSpc>
                <a:spcPct val="120000"/>
              </a:lnSpc>
            </a:pPr>
            <a:r>
              <a:rPr lang="en-AU" sz="1600" dirty="0"/>
              <a:t>Obtain NAB Endorsement</a:t>
            </a:r>
          </a:p>
          <a:p>
            <a:pPr>
              <a:lnSpc>
                <a:spcPct val="120000"/>
              </a:lnSpc>
            </a:pPr>
            <a:r>
              <a:rPr lang="en-AU" sz="1600" dirty="0"/>
              <a:t>Engage delegates on UNFCCC meetings, negotiations training leading up to participation at COP27</a:t>
            </a:r>
          </a:p>
          <a:p>
            <a:pPr>
              <a:lnSpc>
                <a:spcPct val="120000"/>
              </a:lnSpc>
            </a:pPr>
            <a:r>
              <a:rPr lang="en-AU" sz="1600" dirty="0"/>
              <a:t>Commence logistical arrangements regarding our participation at the COP</a:t>
            </a:r>
          </a:p>
          <a:p>
            <a:pPr marL="109728" indent="0">
              <a:lnSpc>
                <a:spcPct val="120000"/>
              </a:lnSpc>
              <a:buNone/>
            </a:pPr>
            <a:r>
              <a:rPr lang="en-AU" sz="1600" dirty="0"/>
              <a:t>	1. Physical COP</a:t>
            </a:r>
          </a:p>
          <a:p>
            <a:pPr marL="109728" indent="0">
              <a:lnSpc>
                <a:spcPct val="120000"/>
              </a:lnSpc>
              <a:buNone/>
            </a:pPr>
            <a:r>
              <a:rPr lang="en-AU" sz="1600" dirty="0"/>
              <a:t>	2. Virtual COP</a:t>
            </a:r>
          </a:p>
          <a:p>
            <a:pPr marL="109728" indent="0">
              <a:lnSpc>
                <a:spcPct val="120000"/>
              </a:lnSpc>
              <a:buNone/>
            </a:pPr>
            <a:r>
              <a:rPr lang="en-AU" sz="1600" dirty="0"/>
              <a:t>	3. Both (Physical &amp; COP)</a:t>
            </a:r>
          </a:p>
          <a:p>
            <a:pPr>
              <a:lnSpc>
                <a:spcPct val="120000"/>
              </a:lnSpc>
            </a:pPr>
            <a:r>
              <a:rPr lang="en-AU" sz="1600" dirty="0"/>
              <a:t>We need NAB Members support</a:t>
            </a:r>
          </a:p>
          <a:p>
            <a:pPr>
              <a:lnSpc>
                <a:spcPct val="120000"/>
              </a:lnSpc>
            </a:pPr>
            <a:endParaRPr lang="en-AU" sz="1600" dirty="0"/>
          </a:p>
          <a:p>
            <a:pPr marL="109728" indent="0">
              <a:lnSpc>
                <a:spcPct val="120000"/>
              </a:lnSpc>
              <a:buNone/>
            </a:pPr>
            <a:endParaRPr lang="en-AU" sz="1600" dirty="0"/>
          </a:p>
          <a:p>
            <a:pPr marL="109728" indent="0">
              <a:lnSpc>
                <a:spcPct val="120000"/>
              </a:lnSpc>
              <a:buNone/>
            </a:pPr>
            <a:endParaRPr lang="en-AU" sz="1600" dirty="0"/>
          </a:p>
          <a:p>
            <a:pPr marL="109728" indent="0">
              <a:lnSpc>
                <a:spcPct val="120000"/>
              </a:lnSpc>
              <a:buNone/>
            </a:pPr>
            <a:endParaRPr lang="en-AU" sz="1600" dirty="0"/>
          </a:p>
          <a:p>
            <a:pPr lvl="1">
              <a:lnSpc>
                <a:spcPct val="120000"/>
              </a:lnSpc>
            </a:pPr>
            <a:endParaRPr lang="en-US" sz="1500" dirty="0"/>
          </a:p>
        </p:txBody>
      </p:sp>
      <p:sp>
        <p:nvSpPr>
          <p:cNvPr id="3" name="Title 2"/>
          <p:cNvSpPr>
            <a:spLocks noGrp="1"/>
          </p:cNvSpPr>
          <p:nvPr>
            <p:ph type="title"/>
          </p:nvPr>
        </p:nvSpPr>
        <p:spPr/>
        <p:txBody>
          <a:bodyPr/>
          <a:lstStyle/>
          <a:p>
            <a:r>
              <a:rPr lang="en-US" dirty="0">
                <a:solidFill>
                  <a:srgbClr val="0070C0"/>
                </a:solidFill>
                <a:latin typeface="Bradley Hand ITC" panose="03070402050302030203" pitchFamily="66" charset="0"/>
              </a:rPr>
              <a:t>Way forward</a:t>
            </a:r>
            <a:r>
              <a:rPr lang="en-US" dirty="0">
                <a:solidFill>
                  <a:schemeClr val="tx1"/>
                </a:solidFill>
              </a:rPr>
              <a:t>	</a:t>
            </a:r>
          </a:p>
        </p:txBody>
      </p:sp>
      <p:pic>
        <p:nvPicPr>
          <p:cNvPr id="4" name="Picture 2" descr="NAB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9000" y="44002"/>
            <a:ext cx="1672431" cy="122654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8250395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endParaRPr lang="en-AU" dirty="0"/>
          </a:p>
          <a:p>
            <a:pPr marL="109728" indent="0">
              <a:buNone/>
            </a:pPr>
            <a:r>
              <a:rPr lang="en-AU" dirty="0"/>
              <a:t>Contact details:</a:t>
            </a:r>
          </a:p>
          <a:p>
            <a:pPr marL="109728" indent="0">
              <a:buNone/>
            </a:pPr>
            <a:endParaRPr lang="en-AU" dirty="0"/>
          </a:p>
          <a:p>
            <a:pPr marL="109728" indent="0">
              <a:buNone/>
            </a:pPr>
            <a:r>
              <a:rPr lang="en-AU" dirty="0">
                <a:solidFill>
                  <a:srgbClr val="0070C0"/>
                </a:solidFill>
              </a:rPr>
              <a:t>Mrs Florence Iautu</a:t>
            </a:r>
          </a:p>
          <a:p>
            <a:pPr marL="109728" indent="0">
              <a:buNone/>
            </a:pPr>
            <a:r>
              <a:rPr lang="en-AU" dirty="0">
                <a:solidFill>
                  <a:srgbClr val="0070C0"/>
                </a:solidFill>
              </a:rPr>
              <a:t>Acting Strategic Manager</a:t>
            </a:r>
          </a:p>
          <a:p>
            <a:pPr marL="109728" indent="0">
              <a:buNone/>
            </a:pPr>
            <a:r>
              <a:rPr lang="en-AU" dirty="0">
                <a:solidFill>
                  <a:srgbClr val="0070C0"/>
                </a:solidFill>
              </a:rPr>
              <a:t>NAB Secretariat</a:t>
            </a:r>
          </a:p>
          <a:p>
            <a:pPr marL="109728" indent="0">
              <a:buNone/>
            </a:pPr>
            <a:r>
              <a:rPr lang="en-AU" dirty="0">
                <a:solidFill>
                  <a:srgbClr val="0070C0"/>
                </a:solidFill>
              </a:rPr>
              <a:t>Email: </a:t>
            </a:r>
            <a:r>
              <a:rPr lang="en-AU" dirty="0">
                <a:solidFill>
                  <a:srgbClr val="0070C0"/>
                </a:solidFill>
                <a:hlinkClick r:id="rId2">
                  <a:extLst>
                    <a:ext uri="{A12FA001-AC4F-418D-AE19-62706E023703}">
                      <ahyp:hlinkClr xmlns:ahyp="http://schemas.microsoft.com/office/drawing/2018/hyperlinkcolor" val="tx"/>
                    </a:ext>
                  </a:extLst>
                </a:hlinkClick>
              </a:rPr>
              <a:t>fiautu@vanuatu.gov.vu</a:t>
            </a:r>
            <a:r>
              <a:rPr lang="en-AU" dirty="0">
                <a:solidFill>
                  <a:srgbClr val="0070C0"/>
                </a:solidFill>
              </a:rPr>
              <a:t> </a:t>
            </a:r>
          </a:p>
          <a:p>
            <a:pPr marL="109728" indent="0">
              <a:buNone/>
            </a:pPr>
            <a:r>
              <a:rPr lang="en-AU" dirty="0">
                <a:solidFill>
                  <a:srgbClr val="0070C0"/>
                </a:solidFill>
              </a:rPr>
              <a:t>Tel: 22068</a:t>
            </a:r>
          </a:p>
          <a:p>
            <a:pPr marL="109728" indent="0">
              <a:buNone/>
            </a:pPr>
            <a:r>
              <a:rPr lang="en-AU" dirty="0">
                <a:solidFill>
                  <a:srgbClr val="0070C0"/>
                </a:solidFill>
              </a:rPr>
              <a:t>VOIP: 5410</a:t>
            </a:r>
          </a:p>
          <a:p>
            <a:pPr marL="109728" indent="0">
              <a:buNone/>
            </a:pPr>
            <a:endParaRPr lang="en-AU" dirty="0"/>
          </a:p>
          <a:p>
            <a:pPr marL="109728" indent="0">
              <a:buNone/>
            </a:pPr>
            <a:endParaRPr lang="en-AU" dirty="0"/>
          </a:p>
          <a:p>
            <a:pPr marL="109728" indent="0">
              <a:buNone/>
            </a:pPr>
            <a:endParaRPr lang="en-AU" dirty="0"/>
          </a:p>
          <a:p>
            <a:pPr marL="109728" indent="0">
              <a:buNone/>
            </a:pPr>
            <a:endParaRPr lang="en-AU" dirty="0"/>
          </a:p>
          <a:p>
            <a:pPr marL="109728" indent="0">
              <a:buNone/>
            </a:pPr>
            <a:endParaRPr lang="en-AU" dirty="0"/>
          </a:p>
          <a:p>
            <a:endParaRPr lang="en-GB" dirty="0"/>
          </a:p>
        </p:txBody>
      </p:sp>
      <p:sp>
        <p:nvSpPr>
          <p:cNvPr id="3" name="Title 2"/>
          <p:cNvSpPr>
            <a:spLocks noGrp="1"/>
          </p:cNvSpPr>
          <p:nvPr>
            <p:ph type="title"/>
          </p:nvPr>
        </p:nvSpPr>
        <p:spPr>
          <a:xfrm>
            <a:off x="457200" y="274638"/>
            <a:ext cx="6858000" cy="1143000"/>
          </a:xfrm>
        </p:spPr>
        <p:txBody>
          <a:bodyPr>
            <a:normAutofit fontScale="90000"/>
          </a:bodyPr>
          <a:lstStyle/>
          <a:p>
            <a:pPr algn="ctr"/>
            <a:br>
              <a:rPr lang="en-AU" dirty="0">
                <a:solidFill>
                  <a:srgbClr val="0070C0"/>
                </a:solidFill>
              </a:rPr>
            </a:br>
            <a:r>
              <a:rPr lang="en-AU" sz="4600" dirty="0">
                <a:solidFill>
                  <a:srgbClr val="0070C0"/>
                </a:solidFill>
                <a:latin typeface="Bradley Hand ITC" panose="03070402050302030203" pitchFamily="66" charset="0"/>
              </a:rPr>
              <a:t>For more Information</a:t>
            </a:r>
            <a:br>
              <a:rPr lang="en-AU" dirty="0">
                <a:solidFill>
                  <a:schemeClr val="tx1"/>
                </a:solidFill>
              </a:rPr>
            </a:br>
            <a:endParaRPr lang="en-GB" dirty="0">
              <a:solidFill>
                <a:schemeClr val="tx1"/>
              </a:solidFill>
            </a:endParaRPr>
          </a:p>
        </p:txBody>
      </p:sp>
      <p:pic>
        <p:nvPicPr>
          <p:cNvPr id="4" name="Picture 2" descr="NAB logo">
            <a:extLst>
              <a:ext uri="{FF2B5EF4-FFF2-40B4-BE49-F238E27FC236}">
                <a16:creationId xmlns:a16="http://schemas.microsoft.com/office/drawing/2014/main" id="{85906CB3-AB83-4003-96A7-6B321927E7DA}"/>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205108" y="44002"/>
            <a:ext cx="1706323" cy="12513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5850925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endParaRPr lang="en-AU" dirty="0"/>
          </a:p>
          <a:p>
            <a:endParaRPr lang="en-AU" dirty="0"/>
          </a:p>
          <a:p>
            <a:pPr marL="109728" indent="0" algn="ctr">
              <a:buNone/>
            </a:pPr>
            <a:endParaRPr lang="en-AU" dirty="0"/>
          </a:p>
          <a:p>
            <a:pPr marL="109728" indent="0" algn="ctr">
              <a:buNone/>
            </a:pPr>
            <a:r>
              <a:rPr lang="en-AU" b="1" dirty="0"/>
              <a:t>   QUESTIONS / COMMENT</a:t>
            </a:r>
          </a:p>
        </p:txBody>
      </p:sp>
      <p:sp>
        <p:nvSpPr>
          <p:cNvPr id="3" name="Title 2"/>
          <p:cNvSpPr>
            <a:spLocks noGrp="1"/>
          </p:cNvSpPr>
          <p:nvPr>
            <p:ph type="title"/>
          </p:nvPr>
        </p:nvSpPr>
        <p:spPr>
          <a:xfrm>
            <a:off x="1981200" y="1600200"/>
            <a:ext cx="5486400" cy="1143000"/>
          </a:xfrm>
        </p:spPr>
        <p:txBody>
          <a:bodyPr>
            <a:normAutofit fontScale="90000"/>
          </a:bodyPr>
          <a:lstStyle/>
          <a:p>
            <a:pPr algn="ctr"/>
            <a:br>
              <a:rPr lang="en-AU" dirty="0">
                <a:solidFill>
                  <a:srgbClr val="0070C0"/>
                </a:solidFill>
                <a:effectLst>
                  <a:outerShdw blurRad="38100" dist="38100" dir="2700000" algn="tl">
                    <a:srgbClr val="000000">
                      <a:alpha val="43137"/>
                    </a:srgbClr>
                  </a:outerShdw>
                </a:effectLst>
                <a:latin typeface="Bradley Hand ITC" panose="03070402050302030203" pitchFamily="66" charset="0"/>
              </a:rPr>
            </a:br>
            <a:r>
              <a:rPr lang="en-AU" sz="4600" dirty="0">
                <a:solidFill>
                  <a:schemeClr val="tx1"/>
                </a:solidFill>
                <a:latin typeface="Bradley Hand ITC" panose="03070402050302030203" pitchFamily="66" charset="0"/>
              </a:rPr>
              <a:t>Thank you!</a:t>
            </a:r>
            <a:br>
              <a:rPr lang="en-GB" sz="4600" dirty="0">
                <a:solidFill>
                  <a:schemeClr val="tx1"/>
                </a:solidFill>
                <a:latin typeface="Bradley Hand ITC" panose="03070402050302030203" pitchFamily="66" charset="0"/>
              </a:rPr>
            </a:br>
            <a:endParaRPr lang="en-GB" sz="4600" dirty="0">
              <a:solidFill>
                <a:schemeClr val="tx1"/>
              </a:solidFill>
              <a:latin typeface="Bradley Hand ITC" panose="03070402050302030203" pitchFamily="66" charset="0"/>
            </a:endParaRPr>
          </a:p>
        </p:txBody>
      </p:sp>
      <p:pic>
        <p:nvPicPr>
          <p:cNvPr id="4" name="Picture 2" descr="NAB logo">
            <a:extLst>
              <a:ext uri="{FF2B5EF4-FFF2-40B4-BE49-F238E27FC236}">
                <a16:creationId xmlns:a16="http://schemas.microsoft.com/office/drawing/2014/main" id="{D984580D-1FD6-41E6-B88E-5FFC6033DD6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24600" y="44002"/>
            <a:ext cx="2586831" cy="189715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672207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Ion Boardroom</Template>
  <TotalTime>7397</TotalTime>
  <Words>331</Words>
  <Application>Microsoft Office PowerPoint</Application>
  <PresentationFormat>On-screen Show (4:3)</PresentationFormat>
  <Paragraphs>72</Paragraphs>
  <Slides>7</Slides>
  <Notes>4</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7</vt:i4>
      </vt:variant>
    </vt:vector>
  </HeadingPairs>
  <TitlesOfParts>
    <vt:vector size="17" baseType="lpstr">
      <vt:lpstr>Bradley Hand ITC</vt:lpstr>
      <vt:lpstr>Calibri</vt:lpstr>
      <vt:lpstr>Lucida Sans Unicode</vt:lpstr>
      <vt:lpstr>Merriweather</vt:lpstr>
      <vt:lpstr>Times New Roman</vt:lpstr>
      <vt:lpstr>Verdana</vt:lpstr>
      <vt:lpstr>Wingdings</vt:lpstr>
      <vt:lpstr>Wingdings 2</vt:lpstr>
      <vt:lpstr>Wingdings 3</vt:lpstr>
      <vt:lpstr>Concourse</vt:lpstr>
      <vt:lpstr>PowerPoint Presentation</vt:lpstr>
      <vt:lpstr>Conference of the Parties (COP)</vt:lpstr>
      <vt:lpstr>Delegate Nominations</vt:lpstr>
      <vt:lpstr>Some considerations on the nominations</vt:lpstr>
      <vt:lpstr>Way forward </vt:lpstr>
      <vt:lpstr> For more Information </vt:lpstr>
      <vt:lpstr> Thank you!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Integrating Climate Change and Disaster Risk Reduction</dc:title>
  <dc:creator>Rebecca Duffy</dc:creator>
  <cp:lastModifiedBy>Leana William</cp:lastModifiedBy>
  <cp:revision>333</cp:revision>
  <cp:lastPrinted>2021-06-08T21:24:11Z</cp:lastPrinted>
  <dcterms:created xsi:type="dcterms:W3CDTF">2012-05-22T22:00:16Z</dcterms:created>
  <dcterms:modified xsi:type="dcterms:W3CDTF">2022-04-19T20:33:08Z</dcterms:modified>
</cp:coreProperties>
</file>